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F04E-6A94-499D-9C15-4D8A4521BF4F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751F-C308-46FA-A27E-65ECF0DD4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F04E-6A94-499D-9C15-4D8A4521BF4F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751F-C308-46FA-A27E-65ECF0DD4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F04E-6A94-499D-9C15-4D8A4521BF4F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751F-C308-46FA-A27E-65ECF0DD4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F04E-6A94-499D-9C15-4D8A4521BF4F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751F-C308-46FA-A27E-65ECF0DD4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F04E-6A94-499D-9C15-4D8A4521BF4F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751F-C308-46FA-A27E-65ECF0DD4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F04E-6A94-499D-9C15-4D8A4521BF4F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751F-C308-46FA-A27E-65ECF0DD4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F04E-6A94-499D-9C15-4D8A4521BF4F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751F-C308-46FA-A27E-65ECF0DD4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F04E-6A94-499D-9C15-4D8A4521BF4F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751F-C308-46FA-A27E-65ECF0DD4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F04E-6A94-499D-9C15-4D8A4521BF4F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751F-C308-46FA-A27E-65ECF0DD4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F04E-6A94-499D-9C15-4D8A4521BF4F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751F-C308-46FA-A27E-65ECF0DD4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F04E-6A94-499D-9C15-4D8A4521BF4F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751F-C308-46FA-A27E-65ECF0DD4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4F04E-6A94-499D-9C15-4D8A4521BF4F}" type="datetimeFigureOut">
              <a:rPr lang="en-US" smtClean="0"/>
              <a:t>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5751F-C308-46FA-A27E-65ECF0DD4D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686800" cy="990599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rgbClr val="0070C0"/>
                </a:solidFill>
              </a:rPr>
              <a:t>Unit-4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C00000"/>
                </a:solidFill>
              </a:rPr>
              <a:t>Consumer </a:t>
            </a:r>
            <a:r>
              <a:rPr lang="en-US" b="1" dirty="0" err="1" smtClean="0">
                <a:solidFill>
                  <a:srgbClr val="C00000"/>
                </a:solidFill>
              </a:rPr>
              <a:t>Behaviour</a:t>
            </a:r>
            <a:r>
              <a:rPr lang="en-US" b="1" dirty="0" smtClean="0">
                <a:solidFill>
                  <a:srgbClr val="C00000"/>
                </a:solidFill>
              </a:rPr>
              <a:t> &amp; society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143000"/>
            <a:ext cx="8610600" cy="54102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Health-care Marketing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Political marketing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Social Marketing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Environmental Marketing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Public Policy &amp; Consumer Protection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Examples of social marketing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>
            <a:normAutofit lnSpcReduction="10000"/>
          </a:bodyPr>
          <a:lstStyle/>
          <a:p>
            <a:r>
              <a:rPr lang="en-US" sz="2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 Health </a:t>
            </a:r>
            <a:r>
              <a:rPr lang="en-US" sz="20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&amp;</a:t>
            </a:r>
            <a:r>
              <a:rPr lang="en-US" sz="2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safety:</a:t>
            </a:r>
          </a:p>
          <a:p>
            <a:r>
              <a:rPr lang="en-US" sz="2000" dirty="0" smtClean="0"/>
              <a:t>(</a:t>
            </a:r>
            <a:r>
              <a:rPr lang="en-US" sz="2000" dirty="0" err="1" smtClean="0"/>
              <a:t>i</a:t>
            </a:r>
            <a:r>
              <a:rPr lang="en-US" sz="2000" dirty="0" smtClean="0"/>
              <a:t>) Anti-smoking</a:t>
            </a:r>
          </a:p>
          <a:p>
            <a:r>
              <a:rPr lang="en-US" sz="2000" dirty="0" smtClean="0"/>
              <a:t>(ii) Healthy diet &amp; Exercise</a:t>
            </a:r>
          </a:p>
          <a:p>
            <a:r>
              <a:rPr lang="en-US" sz="2000" dirty="0" smtClean="0"/>
              <a:t>(iii) Health Charities &amp; Organizations</a:t>
            </a:r>
          </a:p>
          <a:p>
            <a:r>
              <a:rPr lang="en-US" sz="2000" dirty="0" smtClean="0"/>
              <a:t>(iv) Safe Driving</a:t>
            </a:r>
          </a:p>
          <a:p>
            <a:r>
              <a:rPr lang="en-US" sz="2000" dirty="0" smtClean="0"/>
              <a:t>(v) Suicide &amp; mental health awareness</a:t>
            </a:r>
          </a:p>
          <a:p>
            <a:r>
              <a:rPr lang="en-US" sz="2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 Environmental causes:</a:t>
            </a:r>
          </a:p>
          <a:p>
            <a:r>
              <a:rPr lang="en-US" sz="2000" dirty="0" smtClean="0"/>
              <a:t>(</a:t>
            </a:r>
            <a:r>
              <a:rPr lang="en-US" sz="2000" dirty="0" err="1" smtClean="0"/>
              <a:t>i</a:t>
            </a:r>
            <a:r>
              <a:rPr lang="en-US" sz="2000" dirty="0" smtClean="0"/>
              <a:t>) Wildlife Prevention</a:t>
            </a:r>
          </a:p>
          <a:p>
            <a:r>
              <a:rPr lang="en-US" sz="2000" dirty="0" smtClean="0"/>
              <a:t>(ii) Recycling</a:t>
            </a:r>
          </a:p>
          <a:p>
            <a:r>
              <a:rPr lang="en-US" sz="2000" dirty="0" smtClean="0"/>
              <a:t>(iii) Endangered species awareness</a:t>
            </a:r>
          </a:p>
          <a:p>
            <a:r>
              <a:rPr lang="en-US" sz="2000" dirty="0" smtClean="0"/>
              <a:t>(iv) Environmental Pollution</a:t>
            </a:r>
          </a:p>
          <a:p>
            <a:r>
              <a:rPr lang="en-US" sz="2000" b="1" u="sng" dirty="0" smtClean="0">
                <a:solidFill>
                  <a:srgbClr val="0070C0"/>
                </a:solidFill>
              </a:rPr>
              <a:t>3. Social Activism:</a:t>
            </a:r>
          </a:p>
          <a:p>
            <a:r>
              <a:rPr lang="en-US" sz="2000" dirty="0" smtClean="0"/>
              <a:t>(</a:t>
            </a:r>
            <a:r>
              <a:rPr lang="en-US" sz="2000" dirty="0" err="1" smtClean="0"/>
              <a:t>i</a:t>
            </a:r>
            <a:r>
              <a:rPr lang="en-US" sz="2000" dirty="0" smtClean="0"/>
              <a:t>) Handicap accessibility</a:t>
            </a:r>
          </a:p>
          <a:p>
            <a:r>
              <a:rPr lang="en-US" sz="2000" dirty="0" smtClean="0"/>
              <a:t>(ii) Gender &amp; Racial Discrimination</a:t>
            </a:r>
          </a:p>
          <a:p>
            <a:r>
              <a:rPr lang="en-US" sz="2000" dirty="0" smtClean="0"/>
              <a:t>(iii) Domestic Violence</a:t>
            </a:r>
          </a:p>
          <a:p>
            <a:r>
              <a:rPr lang="en-US" sz="2000" dirty="0" smtClean="0"/>
              <a:t>(iv) Human rights</a:t>
            </a:r>
          </a:p>
          <a:p>
            <a:r>
              <a:rPr lang="en-US" sz="2000" dirty="0" smtClean="0"/>
              <a:t>(v) Poverty Eradication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Benefits of social marketing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1. promotes environmental friendliness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Promote health consciousness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Helps in the green marketing Initiatives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Helps in eradicating social evils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Allows you to reach a large audience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Allows the spread of messages in the cheapest possible ways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Gives you a competitive edge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Allows you to charge higher prices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Steps for Social marketing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dirty="0" smtClean="0"/>
              <a:t>Identification of goals for social cause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Target audience definition for social marketing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Creating of message &amp; channels be used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Event, activities, seminars etc. to be used in social marketing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Implementation of activities </a:t>
            </a:r>
            <a:r>
              <a:rPr lang="en-US" dirty="0"/>
              <a:t>&amp;</a:t>
            </a:r>
            <a:r>
              <a:rPr lang="en-US" dirty="0" smtClean="0"/>
              <a:t> events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Evaluation of effectiveness &amp; improving goals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Concept of Environmental Marketing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just"/>
            <a:r>
              <a:rPr lang="en-US" dirty="0" smtClean="0"/>
              <a:t>Environmental marketing is the practice of promoting products or services that are environmentally friendly or have a positive impact on the planet. It involves incorporating sustainability principles into various parts of marketing such as product design packaging messaging and promotion.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Environmental Marketing Strategy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4000" dirty="0" smtClean="0"/>
              <a:t>Using sustainable materials</a:t>
            </a:r>
          </a:p>
          <a:p>
            <a:pPr algn="just">
              <a:buFont typeface="Wingdings" pitchFamily="2" charset="2"/>
              <a:buChar char="q"/>
            </a:pPr>
            <a:r>
              <a:rPr lang="en-US" sz="4000" dirty="0" smtClean="0"/>
              <a:t>Investing in your community</a:t>
            </a:r>
          </a:p>
          <a:p>
            <a:pPr algn="just">
              <a:buFont typeface="Wingdings" pitchFamily="2" charset="2"/>
              <a:buChar char="q"/>
            </a:pPr>
            <a:r>
              <a:rPr lang="en-US" sz="4000" dirty="0" smtClean="0"/>
              <a:t>Electronic marketing</a:t>
            </a:r>
          </a:p>
          <a:p>
            <a:pPr algn="just">
              <a:buFont typeface="Wingdings" pitchFamily="2" charset="2"/>
              <a:buChar char="q"/>
            </a:pPr>
            <a:r>
              <a:rPr lang="en-US" sz="4000" dirty="0" smtClean="0"/>
              <a:t>Emission-minded shipping</a:t>
            </a:r>
          </a:p>
          <a:p>
            <a:pPr algn="just">
              <a:buFont typeface="Wingdings" pitchFamily="2" charset="2"/>
              <a:buChar char="q"/>
            </a:pPr>
            <a:r>
              <a:rPr lang="en-US" sz="4000" dirty="0" smtClean="0"/>
              <a:t>Responsible waste disposal</a:t>
            </a:r>
          </a:p>
          <a:p>
            <a:pPr algn="just">
              <a:buFont typeface="Wingdings" pitchFamily="2" charset="2"/>
              <a:buChar char="q"/>
            </a:pPr>
            <a:r>
              <a:rPr lang="en-US" sz="4000" dirty="0" smtClean="0"/>
              <a:t>Eco-friendly energy practices</a:t>
            </a:r>
          </a:p>
          <a:p>
            <a:pPr algn="just">
              <a:buFont typeface="Wingdings" pitchFamily="2" charset="2"/>
              <a:buChar char="q"/>
            </a:pPr>
            <a:r>
              <a:rPr lang="en-US" sz="4000" dirty="0" smtClean="0"/>
              <a:t>Green Alliance</a:t>
            </a:r>
          </a:p>
          <a:p>
            <a:pPr algn="just">
              <a:buFont typeface="Wingdings" pitchFamily="2" charset="2"/>
              <a:buChar char="q"/>
            </a:pPr>
            <a:r>
              <a:rPr lang="en-US" sz="4000" dirty="0" smtClean="0"/>
              <a:t>Producing sustainable products</a:t>
            </a:r>
            <a:endParaRPr lang="en-US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Thank You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Health Care marketing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791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smtClean="0"/>
              <a:t>It is the strategy employed by medical professionals and the Medicare industry for bringing in new consumers and keeping them engaged. A good Health care Marketing strategy is essential to bring in new and recurring patients. Health care is not a simple commodity, it’s a necessary. According to the Journal of Medical life, every successful health care marketing  strategies have the following characteristics: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Truthfulness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Superior value over the competition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Relevancy to a targeted audience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Memorability and impact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An authenticity that’s hard to copy</a:t>
            </a:r>
          </a:p>
          <a:p>
            <a:pPr algn="just"/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Regulation relating to Health –care Marketing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 smtClean="0">
                <a:solidFill>
                  <a:srgbClr val="00B050"/>
                </a:solidFill>
              </a:rPr>
              <a:t>1. HIPAA(Health Insurance Portability and accountability Act): </a:t>
            </a:r>
            <a:r>
              <a:rPr lang="en-US" dirty="0" smtClean="0"/>
              <a:t>Maintain mandates on sharing information and electronic billing.</a:t>
            </a:r>
          </a:p>
          <a:p>
            <a:pPr algn="just"/>
            <a:r>
              <a:rPr lang="en-US" b="1" dirty="0" smtClean="0">
                <a:solidFill>
                  <a:srgbClr val="00B050"/>
                </a:solidFill>
              </a:rPr>
              <a:t>2. GDPR (General Data Protection regulation of the European Union): </a:t>
            </a:r>
            <a:r>
              <a:rPr lang="en-US" dirty="0" smtClean="0"/>
              <a:t>Regulates personal data processing how doctors hospitals, and marketers use patient information.</a:t>
            </a:r>
          </a:p>
          <a:p>
            <a:pPr algn="just"/>
            <a:r>
              <a:rPr lang="en-US" dirty="0" smtClean="0">
                <a:solidFill>
                  <a:srgbClr val="00B050"/>
                </a:solidFill>
              </a:rPr>
              <a:t>3</a:t>
            </a:r>
            <a:r>
              <a:rPr lang="en-US" b="1" dirty="0" smtClean="0">
                <a:solidFill>
                  <a:srgbClr val="00B050"/>
                </a:solidFill>
              </a:rPr>
              <a:t>. CAN-SPAM ACT(Controlling the Assault of non-Solicited Pornography and marketing Act’2003): </a:t>
            </a:r>
            <a:r>
              <a:rPr lang="en-US" dirty="0" smtClean="0"/>
              <a:t>Regulates emails, specifically the information they can contain and patients ability to opt out.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Health –care marketing Plan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How does the brand provide value and customer service?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Who is the target consumer?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What problems is the plan solving?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What processes are currently being used to attract leads?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Should the strategy include social , inbound, print or all channels?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Health Care marketing Strategies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Unique- health care branding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Online advertising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Reviews from patients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Follow up for previous patients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Traditional Advertising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i</a:t>
            </a:r>
            <a:r>
              <a:rPr lang="en-US" dirty="0" smtClean="0"/>
              <a:t>) Radio Advertising</a:t>
            </a:r>
          </a:p>
          <a:p>
            <a:pPr>
              <a:buNone/>
            </a:pPr>
            <a:r>
              <a:rPr lang="en-US" dirty="0" smtClean="0"/>
              <a:t>	(ii) Billboard Advertising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(iii) Television Advertising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(iv) Newspaper Advertising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Doctor Referrals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Concept of Political Marketing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r>
              <a:rPr lang="en-US" dirty="0" smtClean="0"/>
              <a:t>It is a relatively new approach to analyzing political activity that draws upon management marketing assumptions to describe political behavior.</a:t>
            </a:r>
          </a:p>
          <a:p>
            <a:r>
              <a:rPr lang="en-US" dirty="0" smtClean="0"/>
              <a:t>A nexus of political science and business marketing</a:t>
            </a:r>
          </a:p>
          <a:p>
            <a:r>
              <a:rPr lang="en-US" dirty="0" smtClean="0"/>
              <a:t>How political ethics use marketing tools and concepts to understand, respond to involve and communicate with their political market to achieve their goals.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Functions of Political marketing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Product Function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Distribution Function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Cost Function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Communication Function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News Management Function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Fund raising Function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Parallel campaign management Function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Concept of Social Marketing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just"/>
            <a:r>
              <a:rPr lang="en-US" dirty="0" smtClean="0"/>
              <a:t>Social marketing is a concept used to influence , plan and effect social change through various advertising approaches, often  using provoking methods different from commercial marketing. It can raise awareness for public health, environment, safety ,community and social-related topics.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Aspect of Social Marketing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4000" dirty="0" smtClean="0"/>
              <a:t>Product</a:t>
            </a:r>
          </a:p>
          <a:p>
            <a:pPr>
              <a:buFont typeface="Wingdings" pitchFamily="2" charset="2"/>
              <a:buChar char="ü"/>
            </a:pPr>
            <a:r>
              <a:rPr lang="en-US" sz="4000" dirty="0" smtClean="0"/>
              <a:t>Price</a:t>
            </a:r>
          </a:p>
          <a:p>
            <a:pPr>
              <a:buFont typeface="Wingdings" pitchFamily="2" charset="2"/>
              <a:buChar char="ü"/>
            </a:pPr>
            <a:r>
              <a:rPr lang="en-US" sz="4000" dirty="0" smtClean="0"/>
              <a:t>Place</a:t>
            </a:r>
          </a:p>
          <a:p>
            <a:pPr>
              <a:buFont typeface="Wingdings" pitchFamily="2" charset="2"/>
              <a:buChar char="ü"/>
            </a:pPr>
            <a:r>
              <a:rPr lang="en-US" sz="4000" dirty="0" smtClean="0"/>
              <a:t>promotion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664</Words>
  <Application>Microsoft Office PowerPoint</Application>
  <PresentationFormat>On-screen Show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Unit-4  Consumer Behaviour &amp; society</vt:lpstr>
      <vt:lpstr>Health Care marketing</vt:lpstr>
      <vt:lpstr>Regulation relating to Health –care Marketing</vt:lpstr>
      <vt:lpstr>Health –care marketing Plan</vt:lpstr>
      <vt:lpstr>Health Care marketing Strategies</vt:lpstr>
      <vt:lpstr>Concept of Political Marketing</vt:lpstr>
      <vt:lpstr>Functions of Political marketing</vt:lpstr>
      <vt:lpstr>Concept of Social Marketing</vt:lpstr>
      <vt:lpstr>Aspect of Social Marketing</vt:lpstr>
      <vt:lpstr>Examples of social marketing</vt:lpstr>
      <vt:lpstr>Benefits of social marketing</vt:lpstr>
      <vt:lpstr>Steps for Social marketing</vt:lpstr>
      <vt:lpstr>Concept of Environmental Marketing</vt:lpstr>
      <vt:lpstr>Environmental Marketing Strategy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Unit-4  Consumer Behaviour &amp; society</dc:title>
  <dc:creator>Aritya</dc:creator>
  <cp:lastModifiedBy>Aritya</cp:lastModifiedBy>
  <cp:revision>10</cp:revision>
  <dcterms:created xsi:type="dcterms:W3CDTF">2011-12-31T20:46:06Z</dcterms:created>
  <dcterms:modified xsi:type="dcterms:W3CDTF">2011-12-31T22:00:43Z</dcterms:modified>
</cp:coreProperties>
</file>