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12/8/2024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334851"/>
            <a:ext cx="9966960" cy="413318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Principal Of management</a:t>
            </a:r>
            <a:br>
              <a:rPr lang="en-US" dirty="0" smtClean="0"/>
            </a:br>
            <a:r>
              <a:rPr lang="en-US" sz="4000" u="sng" dirty="0" smtClean="0"/>
              <a:t>Planning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19"/>
            <a:ext cx="7891272" cy="1960165"/>
          </a:xfrm>
        </p:spPr>
        <p:txBody>
          <a:bodyPr>
            <a:normAutofit/>
          </a:bodyPr>
          <a:lstStyle/>
          <a:p>
            <a:r>
              <a:rPr lang="en-US" dirty="0" smtClean="0"/>
              <a:t>Doyel </a:t>
            </a:r>
            <a:r>
              <a:rPr lang="en-US" dirty="0" err="1" smtClean="0"/>
              <a:t>Aich</a:t>
            </a:r>
            <a:r>
              <a:rPr lang="en-US" dirty="0" smtClean="0"/>
              <a:t> </a:t>
            </a:r>
          </a:p>
          <a:p>
            <a:r>
              <a:rPr lang="en-US" dirty="0" smtClean="0"/>
              <a:t>Assistant Professor of Commerce</a:t>
            </a:r>
          </a:p>
          <a:p>
            <a:r>
              <a:rPr lang="en-US" dirty="0" err="1" smtClean="0"/>
              <a:t>Vidyanagar</a:t>
            </a:r>
            <a:r>
              <a:rPr lang="en-US" dirty="0" smtClean="0"/>
              <a:t> College, South 24 </a:t>
            </a:r>
            <a:r>
              <a:rPr lang="en-US" dirty="0" err="1" smtClean="0"/>
              <a:t>Parganas</a:t>
            </a:r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7312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planning</a:t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365161"/>
            <a:ext cx="10058400" cy="4807039"/>
          </a:xfrm>
        </p:spPr>
        <p:txBody>
          <a:bodyPr/>
          <a:lstStyle/>
          <a:p>
            <a:r>
              <a:rPr lang="en-US" dirty="0" smtClean="0"/>
              <a:t>Difficulty in accurate premising</a:t>
            </a:r>
          </a:p>
          <a:p>
            <a:r>
              <a:rPr lang="en-US" dirty="0" smtClean="0"/>
              <a:t>Difficulties for rapid change</a:t>
            </a:r>
          </a:p>
          <a:p>
            <a:r>
              <a:rPr lang="en-US" dirty="0" smtClean="0"/>
              <a:t>Internal inflexibilities</a:t>
            </a:r>
          </a:p>
          <a:p>
            <a:r>
              <a:rPr lang="en-US" dirty="0" smtClean="0"/>
              <a:t>External inflexibilities</a:t>
            </a:r>
          </a:p>
          <a:p>
            <a:r>
              <a:rPr lang="en-US" dirty="0" smtClean="0"/>
              <a:t>Time consuming and expensive</a:t>
            </a:r>
          </a:p>
          <a:p>
            <a:r>
              <a:rPr lang="en-US" dirty="0" smtClean="0"/>
              <a:t>Personal failure of people</a:t>
            </a:r>
          </a:p>
          <a:p>
            <a:r>
              <a:rPr lang="en-US" dirty="0" smtClean="0"/>
              <a:t>Lack of accurate and reliable information</a:t>
            </a:r>
          </a:p>
          <a:p>
            <a:r>
              <a:rPr lang="en-US" dirty="0" smtClean="0"/>
              <a:t>Lack of personal initiative and </a:t>
            </a:r>
            <a:r>
              <a:rPr lang="en-US" dirty="0" err="1" smtClean="0"/>
              <a:t>enthusiam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10296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Making &amp; Forecasting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Concept &amp; Definition Decision Making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It is process of choosing the best alternative course of action, out of a lot of alternative course of action.</a:t>
            </a:r>
          </a:p>
          <a:p>
            <a:r>
              <a:rPr lang="en-US" dirty="0" smtClean="0"/>
              <a:t>P.F. Drucker defines, “ whatever a manager does, he does through decision-making”.</a:t>
            </a: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endParaRPr lang="en-IN" dirty="0" smtClean="0"/>
          </a:p>
          <a:p>
            <a:pPr algn="ctr"/>
            <a:r>
              <a:rPr lang="en-IN" sz="2400" dirty="0"/>
              <a:t>Concept &amp; </a:t>
            </a:r>
            <a:r>
              <a:rPr lang="en-IN" sz="2400" dirty="0" smtClean="0"/>
              <a:t>Definition Forecasting</a:t>
            </a:r>
            <a:endParaRPr lang="en-IN" sz="2400" dirty="0"/>
          </a:p>
          <a:p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It is a process by which the future course of action is determined after analyzing the present and past events. </a:t>
            </a:r>
          </a:p>
          <a:p>
            <a:r>
              <a:rPr lang="en-US" dirty="0" smtClean="0"/>
              <a:t>Louis A. Allen defines,” Forecasting is a formal efforts of investigation and decision making on the basis of known events”.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22397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Importance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Decision Making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Selection of the best alternative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Division of </a:t>
            </a:r>
            <a:r>
              <a:rPr lang="en-US" dirty="0" err="1" smtClean="0"/>
              <a:t>labour</a:t>
            </a:r>
            <a:r>
              <a:rPr lang="en-US" dirty="0" smtClean="0"/>
              <a:t> and delegation of authority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Determination of the procedure of motivation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Assistance to control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Removal of uncertainty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Basis of Planning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Heart of management</a:t>
            </a:r>
          </a:p>
          <a:p>
            <a:pPr>
              <a:buFont typeface="Wingdings" panose="05000000000000000000" pitchFamily="2" charset="2"/>
              <a:buChar char="Ø"/>
            </a:pP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Forecasting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199"/>
            <a:ext cx="4754880" cy="373487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Establishment of a new business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Promotion of organization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Key to planning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Co-ordination and control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Attainment of success in the organization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Increase in the quality of managerial activities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Proper utilization of resources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Study of general environment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Estimation of financial requirements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14632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disadvantages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Decision Making	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Time consuming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Expensive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Confusing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Chances of making mistakes</a:t>
            </a: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Forecasting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Assumption-orientation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Time consuming and expensive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Deprivation from expected result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Possibility of mistakes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Inaccurate forecasting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6600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Outline of the discussion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648496"/>
            <a:ext cx="10058400" cy="4958366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3600" dirty="0"/>
              <a:t>Definition of </a:t>
            </a:r>
            <a:r>
              <a:rPr lang="en-IN" sz="3600" dirty="0" smtClean="0"/>
              <a:t>Planning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3600" dirty="0" smtClean="0"/>
              <a:t>Features </a:t>
            </a:r>
            <a:r>
              <a:rPr lang="en-IN" sz="3600" dirty="0"/>
              <a:t>of </a:t>
            </a:r>
            <a:r>
              <a:rPr lang="en-IN" sz="3600" dirty="0" smtClean="0"/>
              <a:t>planning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3600" dirty="0"/>
              <a:t>Importance of </a:t>
            </a:r>
            <a:r>
              <a:rPr lang="en-IN" sz="3600" dirty="0" smtClean="0"/>
              <a:t>planning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Steps in the planning </a:t>
            </a:r>
            <a:r>
              <a:rPr lang="en-US" sz="3600" dirty="0" smtClean="0"/>
              <a:t>process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Types of </a:t>
            </a:r>
            <a:r>
              <a:rPr lang="en-US" sz="3600" dirty="0" smtClean="0"/>
              <a:t>planning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Basis Principles of </a:t>
            </a:r>
            <a:r>
              <a:rPr lang="en-US" sz="3600" dirty="0" smtClean="0"/>
              <a:t>Planning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Disadvantages of </a:t>
            </a:r>
            <a:r>
              <a:rPr lang="en-US" sz="3600" dirty="0" smtClean="0"/>
              <a:t>planning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Concept &amp; Definition Decision Making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Concept &amp; Definition Forecasting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 smtClean="0"/>
              <a:t>Importance of Decision Making and Forecasting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 smtClean="0"/>
              <a:t>Disadvantages of Decision Making and Forecasting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IN" dirty="0" smtClean="0"/>
          </a:p>
          <a:p>
            <a:pPr>
              <a:buFont typeface="Wingdings" panose="05000000000000000000" pitchFamily="2" charset="2"/>
              <a:buChar char="Ø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86523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Definition of Planning</a:t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Planning is the conscious determination of a future course of action to achieve desired result. It involves selection of s course of action from all available alternatives for accomplishing the desired results with the greatest economy and certainty. Planning is the primary function of management.</a:t>
            </a:r>
          </a:p>
          <a:p>
            <a:r>
              <a:rPr lang="en-US" dirty="0" smtClean="0"/>
              <a:t>Koontz and O’Donnell define Planning as, “an intellectual process, the conscious determination of courses of action, the basing of decisions on purpose, facts and considered estimates”.</a:t>
            </a:r>
          </a:p>
          <a:p>
            <a:r>
              <a:rPr lang="en-US" dirty="0" smtClean="0"/>
              <a:t>Henri </a:t>
            </a:r>
            <a:r>
              <a:rPr lang="en-US" dirty="0" err="1" smtClean="0"/>
              <a:t>Fayol</a:t>
            </a:r>
            <a:r>
              <a:rPr lang="en-US" dirty="0" smtClean="0"/>
              <a:t> opines, “Planning is chalking out plan of action, at the same time the results envisaged the line of action to be followed, the stages to go through and methods to use.”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8408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0"/>
            <a:ext cx="10058400" cy="136516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Features of planning</a:t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888642"/>
            <a:ext cx="10058400" cy="5512158"/>
          </a:xfrm>
        </p:spPr>
        <p:txBody>
          <a:bodyPr/>
          <a:lstStyle/>
          <a:p>
            <a:r>
              <a:rPr lang="en-US" dirty="0" smtClean="0"/>
              <a:t>Primary function of management(</a:t>
            </a:r>
            <a:r>
              <a:rPr lang="as-IN" dirty="0" smtClean="0"/>
              <a:t>পরিকল্পনা </a:t>
            </a:r>
            <a:r>
              <a:rPr lang="as-IN" dirty="0"/>
              <a:t>প্রণয়ন হল ব্যবস্থাপনার প্রাথমিক </a:t>
            </a:r>
            <a:r>
              <a:rPr lang="as-IN" dirty="0" smtClean="0"/>
              <a:t>কাজ</a:t>
            </a:r>
            <a:r>
              <a:rPr lang="en-US" dirty="0" smtClean="0"/>
              <a:t>)</a:t>
            </a:r>
          </a:p>
          <a:p>
            <a:r>
              <a:rPr lang="en-US" dirty="0" smtClean="0"/>
              <a:t>Planning is an intellectual process(</a:t>
            </a:r>
            <a:r>
              <a:rPr lang="as-IN" dirty="0"/>
              <a:t>পরিকল্পনা প্রণয় একটি বুদ্ধিদীপ্ত প্রক্রিয়া </a:t>
            </a:r>
            <a:r>
              <a:rPr lang="en-US" dirty="0" smtClean="0"/>
              <a:t>)</a:t>
            </a:r>
          </a:p>
          <a:p>
            <a:r>
              <a:rPr lang="en-US" dirty="0" smtClean="0"/>
              <a:t>Planning is goal-oriented(</a:t>
            </a:r>
            <a:r>
              <a:rPr lang="as-IN" dirty="0"/>
              <a:t>পরিকল্পনা </a:t>
            </a:r>
            <a:r>
              <a:rPr lang="as-IN" dirty="0" smtClean="0"/>
              <a:t>প্রণয়ন</a:t>
            </a:r>
            <a:r>
              <a:rPr lang="en-US" dirty="0" smtClean="0"/>
              <a:t> </a:t>
            </a:r>
            <a:r>
              <a:rPr lang="as-IN" dirty="0" smtClean="0"/>
              <a:t>ও </a:t>
            </a:r>
            <a:r>
              <a:rPr lang="as-IN" dirty="0"/>
              <a:t>উদ্দেশ্য মুখি </a:t>
            </a:r>
            <a:r>
              <a:rPr lang="en-US" dirty="0" smtClean="0"/>
              <a:t>)</a:t>
            </a:r>
          </a:p>
          <a:p>
            <a:r>
              <a:rPr lang="en-US" dirty="0" smtClean="0"/>
              <a:t>Planning is future-oriented(</a:t>
            </a:r>
            <a:r>
              <a:rPr lang="as-IN" dirty="0"/>
              <a:t>পরিকল্পনা প্রণয়ন হলো ভবিষ্যৎমুখী</a:t>
            </a:r>
            <a:r>
              <a:rPr lang="en-US" dirty="0" smtClean="0"/>
              <a:t>)</a:t>
            </a:r>
          </a:p>
          <a:p>
            <a:r>
              <a:rPr lang="en-US" dirty="0" smtClean="0"/>
              <a:t>Pervasiveness(</a:t>
            </a:r>
            <a:r>
              <a:rPr lang="as-IN" dirty="0"/>
              <a:t>ব্যাপকতা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Continuity(</a:t>
            </a:r>
            <a:r>
              <a:rPr lang="as-IN" dirty="0"/>
              <a:t>ধারাবাহিকতা</a:t>
            </a:r>
            <a:r>
              <a:rPr lang="en-US" dirty="0" smtClean="0"/>
              <a:t>)</a:t>
            </a:r>
          </a:p>
          <a:p>
            <a:r>
              <a:rPr lang="en-US" dirty="0" smtClean="0"/>
              <a:t>Economy(</a:t>
            </a:r>
            <a:r>
              <a:rPr lang="as-IN" dirty="0"/>
              <a:t>ব্যয় সংক্ষেপ</a:t>
            </a:r>
            <a:r>
              <a:rPr lang="en-US" dirty="0" smtClean="0"/>
              <a:t>)</a:t>
            </a:r>
          </a:p>
          <a:p>
            <a:r>
              <a:rPr lang="en-US" dirty="0" smtClean="0"/>
              <a:t>Planning involves choice(</a:t>
            </a:r>
            <a:r>
              <a:rPr lang="as-IN" dirty="0" smtClean="0"/>
              <a:t>পরিকল্পনা </a:t>
            </a:r>
            <a:r>
              <a:rPr lang="as-IN" dirty="0"/>
              <a:t>প্রণয়নের পছন্দের সুযোগ </a:t>
            </a:r>
            <a:r>
              <a:rPr lang="as-IN" dirty="0" smtClean="0"/>
              <a:t>থাকে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Realistic(</a:t>
            </a:r>
            <a:r>
              <a:rPr lang="as-IN" dirty="0"/>
              <a:t>বাস্তুবানুগ</a:t>
            </a:r>
            <a:r>
              <a:rPr lang="en-US" dirty="0" smtClean="0"/>
              <a:t>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420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1668"/>
            <a:ext cx="10058400" cy="122349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Importance of planning</a:t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875763"/>
            <a:ext cx="10058400" cy="5296437"/>
          </a:xfrm>
        </p:spPr>
        <p:txBody>
          <a:bodyPr/>
          <a:lstStyle/>
          <a:p>
            <a:r>
              <a:rPr lang="en-US" dirty="0" smtClean="0"/>
              <a:t>Planning makes objective clear(</a:t>
            </a:r>
            <a:r>
              <a:rPr lang="as-IN" dirty="0"/>
              <a:t>পরিকল্পনা উদ্দেশ্যকে সুস্পষ্ট </a:t>
            </a:r>
            <a:r>
              <a:rPr lang="as-IN" dirty="0" smtClean="0"/>
              <a:t>করে</a:t>
            </a:r>
            <a:r>
              <a:rPr lang="en-US" dirty="0" smtClean="0"/>
              <a:t>)</a:t>
            </a:r>
          </a:p>
          <a:p>
            <a:r>
              <a:rPr lang="en-US" dirty="0" smtClean="0"/>
              <a:t>Brings order in place of chaos(</a:t>
            </a:r>
            <a:r>
              <a:rPr lang="as-IN" dirty="0" smtClean="0"/>
              <a:t>বিশৃঙ্খলার </a:t>
            </a:r>
            <a:r>
              <a:rPr lang="as-IN" dirty="0"/>
              <a:t>পরিবর্তে শৃঙ্খলা </a:t>
            </a:r>
            <a:r>
              <a:rPr lang="as-IN" dirty="0" smtClean="0"/>
              <a:t>আনে</a:t>
            </a:r>
            <a:r>
              <a:rPr lang="en-US" dirty="0" smtClean="0"/>
              <a:t>)</a:t>
            </a:r>
          </a:p>
          <a:p>
            <a:r>
              <a:rPr lang="en-US" dirty="0" smtClean="0"/>
              <a:t>Eliminates risk and uncertainty(</a:t>
            </a:r>
            <a:r>
              <a:rPr lang="as-IN" dirty="0"/>
              <a:t>ঝুঁকি ও অনিশ্চয়তা দূর করা</a:t>
            </a:r>
            <a:r>
              <a:rPr lang="en-US" dirty="0" smtClean="0"/>
              <a:t>)</a:t>
            </a:r>
          </a:p>
          <a:p>
            <a:r>
              <a:rPr lang="en-US" dirty="0" smtClean="0"/>
              <a:t>Improves efficiency of operations(</a:t>
            </a:r>
            <a:r>
              <a:rPr lang="as-IN" dirty="0"/>
              <a:t>কাজকর্মে দক্ষতা বৃদ্ধি করে</a:t>
            </a:r>
            <a:r>
              <a:rPr lang="en-US" dirty="0" smtClean="0"/>
              <a:t>)</a:t>
            </a:r>
          </a:p>
          <a:p>
            <a:r>
              <a:rPr lang="en-US" dirty="0" smtClean="0"/>
              <a:t>Basis of control(</a:t>
            </a:r>
            <a:r>
              <a:rPr lang="as-IN" dirty="0"/>
              <a:t>নিয়ন্ত্রণের ভিত্তি</a:t>
            </a:r>
            <a:r>
              <a:rPr lang="en-US" dirty="0" smtClean="0"/>
              <a:t>)</a:t>
            </a:r>
          </a:p>
          <a:p>
            <a:r>
              <a:rPr lang="en-US" dirty="0" smtClean="0"/>
              <a:t>Facilitates decision-making(</a:t>
            </a:r>
            <a:r>
              <a:rPr lang="as-IN" dirty="0"/>
              <a:t>সিদ্ধান্ত গ্রহণের সাহায্য করে</a:t>
            </a:r>
            <a:r>
              <a:rPr lang="en-US" dirty="0" smtClean="0"/>
              <a:t>)</a:t>
            </a:r>
          </a:p>
          <a:p>
            <a:r>
              <a:rPr lang="en-US" dirty="0" smtClean="0"/>
              <a:t>Helps in co-ordination(</a:t>
            </a:r>
            <a:r>
              <a:rPr lang="as-IN" dirty="0"/>
              <a:t>সমন্বয় বা সংযোজনে সাহায্য করে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Provides economy(</a:t>
            </a:r>
            <a:r>
              <a:rPr lang="as-IN" dirty="0" smtClean="0"/>
              <a:t>ব্যয়সংকোচ </a:t>
            </a:r>
            <a:r>
              <a:rPr lang="as-IN" dirty="0"/>
              <a:t>ঘটায়</a:t>
            </a:r>
            <a:r>
              <a:rPr lang="en-US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2315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the planning process</a:t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275008"/>
            <a:ext cx="10058400" cy="558299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step: Awareness of need for plan</a:t>
            </a:r>
          </a:p>
          <a:p>
            <a:pPr marL="0" indent="0">
              <a:buNone/>
            </a:pPr>
            <a:r>
              <a:rPr lang="en-US" dirty="0" smtClean="0"/>
              <a:t>                 (</a:t>
            </a:r>
            <a:r>
              <a:rPr lang="as-IN" dirty="0" smtClean="0"/>
              <a:t>পরিকল্পনার </a:t>
            </a:r>
            <a:r>
              <a:rPr lang="as-IN" dirty="0"/>
              <a:t>প্রয়োজন </a:t>
            </a:r>
            <a:r>
              <a:rPr lang="as-IN" dirty="0" smtClean="0"/>
              <a:t>উপলব্ধি</a:t>
            </a:r>
            <a:r>
              <a:rPr lang="en-US" dirty="0" smtClean="0"/>
              <a:t>)      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step: Determination of objective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(</a:t>
            </a:r>
            <a:r>
              <a:rPr lang="as-IN" dirty="0"/>
              <a:t>পরিকল্পনার উদ্দেশ্য স্থির করা</a:t>
            </a:r>
            <a:r>
              <a:rPr lang="en-US" dirty="0" smtClean="0"/>
              <a:t>)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step: Determining the planning premises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(</a:t>
            </a:r>
            <a:r>
              <a:rPr lang="as-IN" dirty="0"/>
              <a:t>পরিকল্পনার অনুমিত বিষয় গুলি স্থির করা</a:t>
            </a:r>
            <a:r>
              <a:rPr lang="en-US" dirty="0" smtClean="0"/>
              <a:t>)</a:t>
            </a:r>
          </a:p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step: Searching for alternatives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(</a:t>
            </a:r>
            <a:r>
              <a:rPr lang="as-IN" dirty="0"/>
              <a:t>বিকল্প পথের সন্ধান</a:t>
            </a:r>
            <a:r>
              <a:rPr lang="en-US" dirty="0" smtClean="0"/>
              <a:t>)</a:t>
            </a:r>
          </a:p>
          <a:p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step: Evaluation of alternatives and selection of the best one</a:t>
            </a:r>
          </a:p>
          <a:p>
            <a:pPr marL="0" indent="0">
              <a:buNone/>
            </a:pPr>
            <a:r>
              <a:rPr lang="en-US" dirty="0" smtClean="0"/>
              <a:t>                  (</a:t>
            </a:r>
            <a:r>
              <a:rPr lang="as-IN" dirty="0"/>
              <a:t>বিকল্প পথ পথগুলির মূল্যায়ন ও সর্বোত্তম পথটির নির্বাচন</a:t>
            </a:r>
            <a:r>
              <a:rPr lang="en-US" dirty="0" smtClean="0"/>
              <a:t>)</a:t>
            </a:r>
          </a:p>
          <a:p>
            <a:r>
              <a:rPr lang="en-US" dirty="0" smtClean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 step: Formulation of derivative plans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(</a:t>
            </a:r>
            <a:r>
              <a:rPr lang="as-IN" dirty="0"/>
              <a:t>সহায়ক পরিকল্পনা তৈরি করা</a:t>
            </a:r>
            <a:r>
              <a:rPr lang="en-US" dirty="0" smtClean="0"/>
              <a:t>)</a:t>
            </a:r>
          </a:p>
          <a:p>
            <a:r>
              <a:rPr lang="en-US" dirty="0" smtClean="0"/>
              <a:t>7</a:t>
            </a:r>
            <a:r>
              <a:rPr lang="en-US" baseline="30000" dirty="0" smtClean="0"/>
              <a:t>th</a:t>
            </a:r>
            <a:r>
              <a:rPr lang="en-US" dirty="0" smtClean="0"/>
              <a:t> step: Finalization of schedule and </a:t>
            </a:r>
            <a:r>
              <a:rPr lang="en-US" dirty="0" err="1" smtClean="0"/>
              <a:t>programme</a:t>
            </a:r>
            <a:r>
              <a:rPr lang="en-US" dirty="0" smtClean="0"/>
              <a:t> of plan</a:t>
            </a:r>
          </a:p>
          <a:p>
            <a:pPr marL="0" indent="0">
              <a:buNone/>
            </a:pPr>
            <a:r>
              <a:rPr lang="en-US" dirty="0" smtClean="0"/>
              <a:t>                  (</a:t>
            </a:r>
            <a:r>
              <a:rPr lang="as-IN" dirty="0"/>
              <a:t>পরিকল্পনার সময়সূচি ও কার্যসূচি চূড়ান্ত করা</a:t>
            </a:r>
            <a:r>
              <a:rPr lang="en-US" dirty="0" smtClean="0"/>
              <a:t>)</a:t>
            </a:r>
          </a:p>
          <a:p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step: Implementation and follow up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(</a:t>
            </a:r>
            <a:r>
              <a:rPr lang="as-IN" dirty="0"/>
              <a:t>পরিকল্পনার রূপায়ণ ও অনুবর্তন</a:t>
            </a:r>
            <a:r>
              <a:rPr lang="en-US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4592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1059" y="379927"/>
            <a:ext cx="10058400" cy="75985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Types of planning</a:t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389" y="759854"/>
            <a:ext cx="11191741" cy="6323527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1.On the basis of importance of planning</a:t>
            </a:r>
          </a:p>
          <a:p>
            <a:pPr marL="0" indent="0"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i</a:t>
            </a:r>
            <a:r>
              <a:rPr lang="en-US" dirty="0" smtClean="0"/>
              <a:t>) Basic Plan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ii) Derivative Plan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iii) Master Plan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2. Planning on the basis of use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i</a:t>
            </a:r>
            <a:r>
              <a:rPr lang="en-US" dirty="0" smtClean="0"/>
              <a:t>) Single-use Plan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ii) Recurring or Standing Plans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3. Planning on the basis of tenure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i</a:t>
            </a:r>
            <a:r>
              <a:rPr lang="en-US" dirty="0" smtClean="0"/>
              <a:t>) Long term plans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ii) Medium term plans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iii) Short term plans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4. On the basis of goal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i</a:t>
            </a:r>
            <a:r>
              <a:rPr lang="en-US" dirty="0" smtClean="0"/>
              <a:t>) Development plans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ii) Tactical plans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iii) Profit oriented plans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iv) Tax Planning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v) Operational plan 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7024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009317"/>
          </a:xfrm>
        </p:spPr>
        <p:txBody>
          <a:bodyPr/>
          <a:lstStyle/>
          <a:p>
            <a:r>
              <a:rPr lang="en-US" dirty="0" smtClean="0"/>
              <a:t>Continuation….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493949"/>
            <a:ext cx="10058400" cy="515155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4. On the basis of goal</a:t>
            </a:r>
          </a:p>
          <a:p>
            <a:pPr marL="0" indent="0">
              <a:buNone/>
            </a:pPr>
            <a:r>
              <a:rPr lang="en-US" dirty="0" smtClean="0"/>
              <a:t>           </a:t>
            </a:r>
            <a:r>
              <a:rPr lang="en-US" dirty="0" err="1"/>
              <a:t>i</a:t>
            </a:r>
            <a:r>
              <a:rPr lang="en-US" dirty="0"/>
              <a:t>) Development plans</a:t>
            </a:r>
          </a:p>
          <a:p>
            <a:pPr marL="0" indent="0">
              <a:buNone/>
            </a:pPr>
            <a:r>
              <a:rPr lang="en-US" dirty="0" smtClean="0"/>
              <a:t>           </a:t>
            </a:r>
            <a:r>
              <a:rPr lang="en-US" dirty="0"/>
              <a:t>ii) Tactical plans</a:t>
            </a:r>
          </a:p>
          <a:p>
            <a:pPr marL="0" indent="0">
              <a:buNone/>
            </a:pPr>
            <a:r>
              <a:rPr lang="en-US" dirty="0" smtClean="0"/>
              <a:t>          </a:t>
            </a:r>
            <a:r>
              <a:rPr lang="en-US" dirty="0"/>
              <a:t>iii) Profit oriented plans</a:t>
            </a:r>
          </a:p>
          <a:p>
            <a:pPr marL="0" indent="0">
              <a:buNone/>
            </a:pPr>
            <a:r>
              <a:rPr lang="en-US" dirty="0" smtClean="0"/>
              <a:t>          </a:t>
            </a:r>
            <a:r>
              <a:rPr lang="en-US" dirty="0"/>
              <a:t>iv) Tax Planning</a:t>
            </a:r>
          </a:p>
          <a:p>
            <a:pPr marL="0" indent="0">
              <a:buNone/>
            </a:pPr>
            <a:r>
              <a:rPr lang="en-US" dirty="0" smtClean="0"/>
              <a:t>          </a:t>
            </a:r>
            <a:r>
              <a:rPr lang="en-US" dirty="0"/>
              <a:t>v) Operational plan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5. Plan on the basis of nature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 err="1" smtClean="0"/>
              <a:t>i</a:t>
            </a:r>
            <a:r>
              <a:rPr lang="en-US" dirty="0" smtClean="0"/>
              <a:t>) Physical plans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ii) Functional plans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iii) Comprehensive plans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iv) Administrative plans</a:t>
            </a:r>
          </a:p>
          <a:p>
            <a:pPr marL="0" indent="0">
              <a:buNone/>
            </a:pPr>
            <a:r>
              <a:rPr lang="en-US"/>
              <a:t> </a:t>
            </a:r>
            <a:r>
              <a:rPr lang="en-US" smtClean="0"/>
              <a:t>         v</a:t>
            </a:r>
            <a:r>
              <a:rPr lang="en-US" dirty="0" smtClean="0"/>
              <a:t>) Environment protection plans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7208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Basis Principles of Planning</a:t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275008"/>
            <a:ext cx="10058400" cy="53576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Principle of Objectives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Principle of unity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Principle of continuity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Principle of flexibility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Principle of precision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Principle of simplicity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Principle of pervasiveness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Principle of choice of best alternative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Principle of forecasting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Principle of innovation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Principle of commitment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Principle of participation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740068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103</TotalTime>
  <Words>890</Words>
  <Application>Microsoft Office PowerPoint</Application>
  <PresentationFormat>Widescreen</PresentationFormat>
  <Paragraphs>149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Courier New</vt:lpstr>
      <vt:lpstr>Rockwell</vt:lpstr>
      <vt:lpstr>Rockwell Condensed</vt:lpstr>
      <vt:lpstr>Vrinda</vt:lpstr>
      <vt:lpstr>Wingdings</vt:lpstr>
      <vt:lpstr>Wood Type</vt:lpstr>
      <vt:lpstr>  Principal Of management Planning  </vt:lpstr>
      <vt:lpstr>Outline of the discussion</vt:lpstr>
      <vt:lpstr>Definition of Planning </vt:lpstr>
      <vt:lpstr>Features of planning </vt:lpstr>
      <vt:lpstr>Importance of planning </vt:lpstr>
      <vt:lpstr>Steps in the planning process </vt:lpstr>
      <vt:lpstr>Types of planning </vt:lpstr>
      <vt:lpstr>Continuation….</vt:lpstr>
      <vt:lpstr>Basis Principles of Planning </vt:lpstr>
      <vt:lpstr>Disadvantages of planning </vt:lpstr>
      <vt:lpstr>Decision Making &amp; Forecasting</vt:lpstr>
      <vt:lpstr>Importance</vt:lpstr>
      <vt:lpstr>disadvantages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Principal Of management Planning  </dc:title>
  <dc:creator>Doyel</dc:creator>
  <cp:lastModifiedBy>Doyel</cp:lastModifiedBy>
  <cp:revision>14</cp:revision>
  <dcterms:created xsi:type="dcterms:W3CDTF">2024-11-24T14:28:32Z</dcterms:created>
  <dcterms:modified xsi:type="dcterms:W3CDTF">2024-12-08T08:21:00Z</dcterms:modified>
</cp:coreProperties>
</file>