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330" r:id="rId2"/>
    <p:sldId id="299" r:id="rId3"/>
    <p:sldId id="300" r:id="rId4"/>
    <p:sldId id="298" r:id="rId5"/>
    <p:sldId id="301" r:id="rId6"/>
    <p:sldId id="302" r:id="rId7"/>
    <p:sldId id="306" r:id="rId8"/>
    <p:sldId id="305" r:id="rId9"/>
    <p:sldId id="303" r:id="rId10"/>
    <p:sldId id="262" r:id="rId11"/>
    <p:sldId id="261" r:id="rId12"/>
    <p:sldId id="319" r:id="rId13"/>
    <p:sldId id="321" r:id="rId14"/>
    <p:sldId id="322" r:id="rId15"/>
    <p:sldId id="324" r:id="rId16"/>
    <p:sldId id="326" r:id="rId17"/>
    <p:sldId id="325" r:id="rId18"/>
    <p:sldId id="32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13F118"/>
    <a:srgbClr val="0066FF"/>
    <a:srgbClr val="FF3300"/>
    <a:srgbClr val="33CC33"/>
    <a:srgbClr val="FF66FF"/>
    <a:srgbClr val="66FFFF"/>
    <a:srgbClr val="00682F"/>
    <a:srgbClr val="FFFF00"/>
    <a:srgbClr val="7B46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63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60070-9E3A-45D8-9BD3-2F460A5151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39454F-5C37-4AAB-A1B9-E60E57206771}">
      <dgm:prSet phldrT="[Text]" custT="1"/>
      <dgm:spPr/>
      <dgm:t>
        <a:bodyPr/>
        <a:lstStyle/>
        <a:p>
          <a:r>
            <a:rPr lang="en-US" sz="4000" b="1" i="1" u="sng" dirty="0" smtClean="0">
              <a:solidFill>
                <a:srgbClr val="FF0000"/>
              </a:solidFill>
            </a:rPr>
            <a:t>Specific Rotation </a:t>
          </a:r>
        </a:p>
        <a:p>
          <a:r>
            <a:rPr lang="en-US" sz="4000" dirty="0" smtClean="0">
              <a:latin typeface="Arial" charset="0"/>
            </a:rPr>
            <a:t>[</a:t>
          </a:r>
          <a:r>
            <a:rPr lang="en-US" sz="4000" dirty="0" smtClean="0">
              <a:latin typeface="Symbol" pitchFamily="18" charset="2"/>
            </a:rPr>
            <a:t></a:t>
          </a:r>
          <a:r>
            <a:rPr lang="en-US" sz="4000" dirty="0" smtClean="0">
              <a:latin typeface="Arial" charset="0"/>
            </a:rPr>
            <a:t>]</a:t>
          </a:r>
          <a:r>
            <a:rPr lang="en-US" sz="4000" baseline="-25000" dirty="0" smtClean="0">
              <a:latin typeface="Symbol" pitchFamily="18" charset="2"/>
            </a:rPr>
            <a:t></a:t>
          </a:r>
          <a:r>
            <a:rPr lang="en-US" sz="4000" baseline="30000" dirty="0" smtClean="0">
              <a:latin typeface="Arial" charset="0"/>
            </a:rPr>
            <a:t>t</a:t>
          </a:r>
          <a:r>
            <a:rPr lang="en-US" sz="4000" dirty="0" smtClean="0">
              <a:latin typeface="Arial" charset="0"/>
            </a:rPr>
            <a:t>  =    </a:t>
          </a:r>
          <a:r>
            <a:rPr lang="en-US" sz="4000" dirty="0" smtClean="0">
              <a:latin typeface="Symbol" pitchFamily="18" charset="2"/>
            </a:rPr>
            <a:t> / </a:t>
          </a:r>
          <a:r>
            <a:rPr lang="en-US" sz="4000" dirty="0" smtClean="0">
              <a:latin typeface="Arial" charset="0"/>
            </a:rPr>
            <a:t>l  x  c</a:t>
          </a:r>
          <a:r>
            <a:rPr lang="en-US" sz="2400" dirty="0" smtClean="0"/>
            <a:t> </a:t>
          </a:r>
        </a:p>
        <a:p>
          <a:r>
            <a:rPr lang="en-US" sz="2400" dirty="0" smtClean="0">
              <a:latin typeface="Symbol" pitchFamily="16" charset="2"/>
            </a:rPr>
            <a:t>a</a:t>
          </a:r>
          <a:r>
            <a:rPr lang="en-US" sz="2400" dirty="0" smtClean="0"/>
            <a:t> = observed rotation</a:t>
          </a:r>
          <a:endParaRPr lang="en-US" sz="2400" dirty="0" smtClean="0">
            <a:latin typeface="Symbol" pitchFamily="16" charset="2"/>
          </a:endParaRPr>
        </a:p>
        <a:p>
          <a:r>
            <a:rPr lang="en-US" sz="2400" dirty="0" smtClean="0"/>
            <a:t>c = concentration in g/</a:t>
          </a:r>
          <a:r>
            <a:rPr lang="en-US" sz="2400" dirty="0" err="1" smtClean="0"/>
            <a:t>mL</a:t>
          </a:r>
          <a:endParaRPr lang="en-US" sz="2400" dirty="0" smtClean="0"/>
        </a:p>
        <a:p>
          <a:r>
            <a:rPr lang="en-US" sz="2400" dirty="0" smtClean="0"/>
            <a:t>l = length of tube in dm</a:t>
          </a:r>
        </a:p>
        <a:p>
          <a:r>
            <a:rPr lang="en-US" sz="2400" dirty="0" smtClean="0">
              <a:latin typeface="Arial" charset="0"/>
            </a:rPr>
            <a:t>t  =  temperature</a:t>
          </a:r>
        </a:p>
        <a:p>
          <a:r>
            <a:rPr lang="en-US" sz="2400" dirty="0" smtClean="0">
              <a:latin typeface="Symbol" pitchFamily="18" charset="2"/>
            </a:rPr>
            <a:t></a:t>
          </a:r>
          <a:r>
            <a:rPr lang="en-US" sz="2400" dirty="0" smtClean="0">
              <a:latin typeface="Arial" charset="0"/>
            </a:rPr>
            <a:t> = wavelength of light</a:t>
          </a:r>
          <a:endParaRPr lang="en-US" sz="2400" dirty="0" smtClean="0"/>
        </a:p>
        <a:p>
          <a:r>
            <a:rPr lang="en-US" sz="2400" b="1" dirty="0" smtClean="0">
              <a:solidFill>
                <a:srgbClr val="FFFF00"/>
              </a:solidFill>
            </a:rPr>
            <a:t>Dextrorotary</a:t>
          </a:r>
          <a:r>
            <a:rPr lang="en-US" sz="2400" dirty="0" smtClean="0"/>
            <a:t> designated as </a:t>
          </a:r>
          <a:r>
            <a:rPr lang="en-US" sz="2400" i="1" dirty="0" smtClean="0"/>
            <a:t>d </a:t>
          </a:r>
          <a:r>
            <a:rPr lang="en-US" sz="2400" dirty="0" smtClean="0"/>
            <a:t>or</a:t>
          </a:r>
          <a:r>
            <a:rPr lang="en-US" sz="2400" i="1" dirty="0" smtClean="0"/>
            <a:t> </a:t>
          </a:r>
          <a:r>
            <a:rPr lang="en-US" sz="2400" dirty="0" smtClean="0"/>
            <a:t>(+), clockwise rotation </a:t>
          </a:r>
          <a:br>
            <a:rPr lang="en-US" sz="2400" dirty="0" smtClean="0"/>
          </a:br>
          <a:r>
            <a:rPr lang="en-US" sz="2400" b="1" dirty="0" smtClean="0">
              <a:solidFill>
                <a:srgbClr val="24FC57"/>
              </a:solidFill>
            </a:rPr>
            <a:t>Levorotary</a:t>
          </a:r>
          <a:r>
            <a:rPr lang="en-US" sz="2400" dirty="0" smtClean="0"/>
            <a:t> designated as</a:t>
          </a:r>
          <a:r>
            <a:rPr lang="en-US" sz="2400" i="1" dirty="0" smtClean="0"/>
            <a:t> l </a:t>
          </a:r>
          <a:r>
            <a:rPr lang="en-US" sz="2400" dirty="0" smtClean="0"/>
            <a:t>or (-), anti-clockwise rotation</a:t>
          </a:r>
          <a:r>
            <a:rPr lang="en-US" sz="3200" dirty="0" smtClean="0"/>
            <a:t/>
          </a:r>
          <a:br>
            <a:rPr lang="en-US" sz="3200" dirty="0" smtClean="0"/>
          </a:br>
          <a:endParaRPr lang="en-US" sz="3200" dirty="0"/>
        </a:p>
      </dgm:t>
    </dgm:pt>
    <dgm:pt modelId="{6AD7A298-7725-4CF2-8BD6-75EE24B9B673}" type="parTrans" cxnId="{A59AAD43-6430-438E-98E7-E182DE06F71E}">
      <dgm:prSet/>
      <dgm:spPr/>
      <dgm:t>
        <a:bodyPr/>
        <a:lstStyle/>
        <a:p>
          <a:endParaRPr lang="en-US"/>
        </a:p>
      </dgm:t>
    </dgm:pt>
    <dgm:pt modelId="{94EAE96C-A04D-439D-8048-2CD85C5ACDBA}" type="sibTrans" cxnId="{A59AAD43-6430-438E-98E7-E182DE06F71E}">
      <dgm:prSet/>
      <dgm:spPr/>
      <dgm:t>
        <a:bodyPr/>
        <a:lstStyle/>
        <a:p>
          <a:endParaRPr lang="en-US"/>
        </a:p>
      </dgm:t>
    </dgm:pt>
    <dgm:pt modelId="{4262A44F-3EFB-4462-94A2-1EF8E14BEFF0}" type="pres">
      <dgm:prSet presAssocID="{12B60070-9E3A-45D8-9BD3-2F460A5151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F47375-3521-4EDA-82F7-50EDEFDFFF47}" type="pres">
      <dgm:prSet presAssocID="{F939454F-5C37-4AAB-A1B9-E60E57206771}" presName="node" presStyleLbl="node1" presStyleIdx="0" presStyleCnt="1" custScaleY="111111" custLinFactNeighborY="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BE3DBE-62F6-4EF0-958C-4B4B0798D734}" type="presOf" srcId="{12B60070-9E3A-45D8-9BD3-2F460A5151D2}" destId="{4262A44F-3EFB-4462-94A2-1EF8E14BEFF0}" srcOrd="0" destOrd="0" presId="urn:microsoft.com/office/officeart/2005/8/layout/default"/>
    <dgm:cxn modelId="{A59AAD43-6430-438E-98E7-E182DE06F71E}" srcId="{12B60070-9E3A-45D8-9BD3-2F460A5151D2}" destId="{F939454F-5C37-4AAB-A1B9-E60E57206771}" srcOrd="0" destOrd="0" parTransId="{6AD7A298-7725-4CF2-8BD6-75EE24B9B673}" sibTransId="{94EAE96C-A04D-439D-8048-2CD85C5ACDBA}"/>
    <dgm:cxn modelId="{71053D88-22DC-4BBB-B184-50258628B3D0}" type="presOf" srcId="{F939454F-5C37-4AAB-A1B9-E60E57206771}" destId="{0FF47375-3521-4EDA-82F7-50EDEFDFFF47}" srcOrd="0" destOrd="0" presId="urn:microsoft.com/office/officeart/2005/8/layout/default"/>
    <dgm:cxn modelId="{86F9BD60-4D18-4D79-A006-8EE91791839B}" type="presParOf" srcId="{4262A44F-3EFB-4462-94A2-1EF8E14BEFF0}" destId="{0FF47375-3521-4EDA-82F7-50EDEFDFFF47}" srcOrd="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F6513-DD6F-45CF-B3A7-BD94E58D159C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C748-765E-45D9-A022-A027FD5D57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DC748-765E-45D9-A022-A027FD5D57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https://study.com/cimages/course-image/chemistry-303-organic-chemistry-i_793713_lar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346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9906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TAVIA" pitchFamily="2" charset="2"/>
              </a:rPr>
              <a:t>STEREOCHEMISTRY  II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TAVIA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3276600"/>
            <a:ext cx="5791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elwe Cn BT" pitchFamily="18" charset="0"/>
              </a:rPr>
              <a:t>Dr.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elwe Cn BT" pitchFamily="18" charset="0"/>
              </a:rPr>
              <a:t> Palas  Das</a:t>
            </a:r>
          </a:p>
          <a:p>
            <a:pPr algn="ctr"/>
            <a:endParaRPr lang="en-US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libi" pitchFamily="2" charset="0"/>
            </a:endParaRPr>
          </a:p>
          <a:p>
            <a:pPr algn="ctr"/>
            <a:endParaRPr lang="en-US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libi" pitchFamily="2" charset="0"/>
            </a:endParaRPr>
          </a:p>
          <a:p>
            <a:pPr algn="ctr"/>
            <a:r>
              <a:rPr lang="en-US" sz="40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Vidyanagar</a:t>
            </a:r>
            <a:r>
              <a:rPr lang="en-US" sz="4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 College</a:t>
            </a:r>
            <a:endParaRPr lang="en-US" sz="4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B57E43-5C42-4809-B878-CF795C96FAD6}" type="slidenum">
              <a:rPr lang="en-US" smtClean="0">
                <a:latin typeface="Times New Roman" pitchFamily="16" charset="0"/>
              </a:rPr>
              <a:pPr/>
              <a:t>10</a:t>
            </a:fld>
            <a:endParaRPr lang="en-US" smtClean="0">
              <a:latin typeface="Times New Roman" pitchFamily="16" charset="0"/>
            </a:endParaRPr>
          </a:p>
        </p:txBody>
      </p:sp>
      <p:pic>
        <p:nvPicPr>
          <p:cNvPr id="16386" name="Picture 2" descr="Optical Activity - Chemistry St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1397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486400"/>
            <a:ext cx="47244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For optically inactive compound </a:t>
            </a:r>
          </a:p>
          <a:p>
            <a:r>
              <a:rPr lang="en-US" sz="2400" dirty="0" smtClean="0"/>
              <a:t>                         no rotation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04800" y="3048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33400"/>
            <a:ext cx="6486071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VIA" pitchFamily="2" charset="2"/>
              </a:rPr>
              <a:t>Racemic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VIA" pitchFamily="2" charset="2"/>
              </a:rPr>
              <a:t>  compounds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VIA" pitchFamily="2" charset="2"/>
            </a:endParaRPr>
          </a:p>
        </p:txBody>
      </p:sp>
      <p:pic>
        <p:nvPicPr>
          <p:cNvPr id="154626" name="Picture 2" descr="Racemic Mixtures - Chemistry St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6172200" cy="3086101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4419600" y="12954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600200"/>
            <a:ext cx="6913239" cy="1569660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Brush Script MT" pitchFamily="66" charset="0"/>
              </a:rPr>
              <a:t>Equi</a:t>
            </a:r>
            <a:r>
              <a:rPr lang="en-US" sz="2400" b="1" dirty="0" smtClean="0">
                <a:latin typeface="Brush Script MT" pitchFamily="66" charset="0"/>
              </a:rPr>
              <a:t>-molecular (50:50) mixture of two </a:t>
            </a:r>
            <a:r>
              <a:rPr lang="en-US" sz="2400" b="1" dirty="0" err="1" smtClean="0">
                <a:latin typeface="Brush Script MT" pitchFamily="66" charset="0"/>
              </a:rPr>
              <a:t>enantiomers</a:t>
            </a:r>
            <a:r>
              <a:rPr lang="en-US" sz="2400" b="1" dirty="0" smtClean="0">
                <a:latin typeface="Brush Script MT" pitchFamily="66" charset="0"/>
              </a:rPr>
              <a:t> d &amp; l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rush Script MT" pitchFamily="66" charset="0"/>
              </a:rPr>
              <a:t>Denoted as (</a:t>
            </a:r>
            <a:r>
              <a:rPr lang="en-US" sz="2400" b="1" dirty="0" err="1" smtClean="0">
                <a:solidFill>
                  <a:srgbClr val="FF0000"/>
                </a:solidFill>
                <a:latin typeface="Brush Script MT" pitchFamily="66" charset="0"/>
              </a:rPr>
              <a:t>d,l</a:t>
            </a:r>
            <a:r>
              <a:rPr lang="en-US" sz="2400" b="1" dirty="0" smtClean="0">
                <a:solidFill>
                  <a:srgbClr val="FF0000"/>
                </a:solidFill>
                <a:latin typeface="Brush Script MT" pitchFamily="66" charset="0"/>
              </a:rPr>
              <a:t>) or (±)</a:t>
            </a:r>
          </a:p>
          <a:p>
            <a:pPr algn="ctr"/>
            <a:r>
              <a:rPr lang="en-US" sz="2400" dirty="0" smtClean="0">
                <a:solidFill>
                  <a:srgbClr val="0066FF"/>
                </a:solidFill>
                <a:latin typeface="Brush Script MT" pitchFamily="66" charset="0"/>
              </a:rPr>
              <a:t>Shows no optical activity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Brush Script MT" pitchFamily="66" charset="0"/>
              </a:rPr>
              <a:t>Racemic</a:t>
            </a:r>
            <a:r>
              <a:rPr lang="en-US" sz="2400" b="1" dirty="0" smtClean="0">
                <a:solidFill>
                  <a:srgbClr val="00B050"/>
                </a:solidFill>
                <a:latin typeface="Brush Script MT" pitchFamily="66" charset="0"/>
              </a:rPr>
              <a:t> mixture may have different mp or </a:t>
            </a:r>
            <a:r>
              <a:rPr lang="en-US" sz="2400" b="1" dirty="0" err="1" smtClean="0">
                <a:solidFill>
                  <a:srgbClr val="00B050"/>
                </a:solidFill>
                <a:latin typeface="Brush Script MT" pitchFamily="66" charset="0"/>
              </a:rPr>
              <a:t>bp</a:t>
            </a:r>
            <a:r>
              <a:rPr lang="en-US" sz="2400" b="1" dirty="0" smtClean="0">
                <a:solidFill>
                  <a:srgbClr val="00B050"/>
                </a:solidFill>
                <a:latin typeface="Brush Script MT" pitchFamily="66" charset="0"/>
              </a:rPr>
              <a:t> from the </a:t>
            </a:r>
            <a:r>
              <a:rPr lang="en-US" sz="2400" b="1" dirty="0" err="1" smtClean="0">
                <a:solidFill>
                  <a:srgbClr val="00B050"/>
                </a:solidFill>
                <a:latin typeface="Brush Script MT" pitchFamily="66" charset="0"/>
              </a:rPr>
              <a:t>enantiomers</a:t>
            </a:r>
            <a:endParaRPr lang="en-US" sz="2400" b="1" dirty="0">
              <a:solidFill>
                <a:srgbClr val="00B050"/>
              </a:solidFill>
              <a:latin typeface="Brush Script M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334000"/>
            <a:ext cx="6451318" cy="461665"/>
          </a:xfrm>
          <a:prstGeom prst="rect">
            <a:avLst/>
          </a:prstGeom>
          <a:solidFill>
            <a:srgbClr val="0066FF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1:1 mixture of R &amp; S, net optical rotation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[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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]</a:t>
            </a:r>
            <a:r>
              <a:rPr lang="en-US" sz="2400" baseline="-25000" dirty="0" smtClean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sz="2400" dirty="0" smtClean="0">
                <a:solidFill>
                  <a:schemeClr val="bg1"/>
                </a:solidFill>
              </a:rPr>
              <a:t>= 0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457200"/>
            <a:ext cx="456407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ATAVIA" pitchFamily="2" charset="2"/>
              </a:rPr>
              <a:t>Racemisation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ATAVIA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295400"/>
            <a:ext cx="685957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Brush Script MT" pitchFamily="66" charset="0"/>
              </a:rPr>
              <a:t>Racemisation</a:t>
            </a:r>
            <a:r>
              <a:rPr lang="en-US" sz="2400" dirty="0" smtClean="0">
                <a:solidFill>
                  <a:schemeClr val="bg1"/>
                </a:solidFill>
                <a:latin typeface="Brush Script MT" pitchFamily="66" charset="0"/>
              </a:rPr>
              <a:t> is a process in which an optically active compound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Brush Script MT" pitchFamily="66" charset="0"/>
              </a:rPr>
              <a:t>(any </a:t>
            </a:r>
            <a:r>
              <a:rPr lang="en-US" sz="2400" dirty="0" err="1" smtClean="0">
                <a:solidFill>
                  <a:schemeClr val="bg1"/>
                </a:solidFill>
                <a:latin typeface="Brush Script MT" pitchFamily="66" charset="0"/>
              </a:rPr>
              <a:t>enantiomer</a:t>
            </a:r>
            <a:r>
              <a:rPr lang="en-US" sz="2400" dirty="0" smtClean="0">
                <a:solidFill>
                  <a:schemeClr val="bg1"/>
                </a:solidFill>
                <a:latin typeface="Brush Script MT" pitchFamily="66" charset="0"/>
              </a:rPr>
              <a:t>) is converted into </a:t>
            </a:r>
            <a:r>
              <a:rPr lang="en-US" sz="2400" dirty="0" err="1" smtClean="0">
                <a:solidFill>
                  <a:schemeClr val="bg1"/>
                </a:solidFill>
                <a:latin typeface="Brush Script MT" pitchFamily="66" charset="0"/>
              </a:rPr>
              <a:t>racemic</a:t>
            </a:r>
            <a:r>
              <a:rPr lang="en-US" sz="2400" dirty="0" smtClean="0">
                <a:solidFill>
                  <a:schemeClr val="bg1"/>
                </a:solidFill>
                <a:latin typeface="Brush Script MT" pitchFamily="66" charset="0"/>
              </a:rPr>
              <a:t> mixture</a:t>
            </a:r>
            <a:endParaRPr lang="en-US" sz="2400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graphicFrame>
        <p:nvGraphicFramePr>
          <p:cNvPr id="157698" name="Object 2"/>
          <p:cNvGraphicFramePr>
            <a:graphicFrameLocks noChangeAspect="1"/>
          </p:cNvGraphicFramePr>
          <p:nvPr/>
        </p:nvGraphicFramePr>
        <p:xfrm>
          <a:off x="1600200" y="3124200"/>
          <a:ext cx="5903913" cy="3146818"/>
        </p:xfrm>
        <a:graphic>
          <a:graphicData uri="http://schemas.openxmlformats.org/presentationml/2006/ole">
            <p:oleObj spid="_x0000_s157698" name="CS ChemDraw Drawing" r:id="rId3" imgW="6132423" imgH="3268426" progId="ChemDraw.Document.6.0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2286000"/>
            <a:ext cx="7868756" cy="584775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Racemisation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through Anionic intermediate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1219200" y="1828800"/>
          <a:ext cx="6581775" cy="3400425"/>
        </p:xfrm>
        <a:graphic>
          <a:graphicData uri="http://schemas.openxmlformats.org/presentationml/2006/ole">
            <p:oleObj spid="_x0000_s159746" name="CS ChemDraw Drawing" r:id="rId3" imgW="6581763" imgH="3399700" progId="ChemDraw.Document.6.0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914400" y="990600"/>
            <a:ext cx="7033529" cy="523220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Racemisation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through Cationic intermediate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429000"/>
            <a:ext cx="1836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66FF"/>
                </a:solidFill>
              </a:rPr>
              <a:t>Optically active</a:t>
            </a:r>
          </a:p>
          <a:p>
            <a:pPr algn="ctr"/>
            <a:r>
              <a:rPr lang="en-US" sz="2400" dirty="0" smtClean="0">
                <a:solidFill>
                  <a:srgbClr val="0066FF"/>
                </a:solidFill>
              </a:rPr>
              <a:t>+</a:t>
            </a:r>
            <a:r>
              <a:rPr lang="en-US" sz="2000" dirty="0" smtClean="0">
                <a:solidFill>
                  <a:srgbClr val="0066FF"/>
                </a:solidFill>
              </a:rPr>
              <a:t>  </a:t>
            </a:r>
            <a:r>
              <a:rPr lang="en-US" sz="2000" dirty="0" err="1" smtClean="0">
                <a:solidFill>
                  <a:srgbClr val="0066FF"/>
                </a:solidFill>
              </a:rPr>
              <a:t>enantiomer</a:t>
            </a:r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5334000"/>
            <a:ext cx="3770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Optically inactive </a:t>
            </a:r>
            <a:r>
              <a:rPr lang="en-US" sz="2000" dirty="0" err="1" smtClean="0">
                <a:solidFill>
                  <a:srgbClr val="FF0000"/>
                </a:solidFill>
              </a:rPr>
              <a:t>Racemic</a:t>
            </a:r>
            <a:r>
              <a:rPr lang="en-US" sz="2000" dirty="0" smtClean="0">
                <a:solidFill>
                  <a:srgbClr val="FF0000"/>
                </a:solidFill>
              </a:rPr>
              <a:t> mixture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+</a:t>
            </a:r>
            <a:r>
              <a:rPr lang="en-US" sz="2000" dirty="0" smtClean="0">
                <a:solidFill>
                  <a:srgbClr val="FF0000"/>
                </a:solidFill>
              </a:rPr>
              <a:t> &amp; </a:t>
            </a:r>
            <a:r>
              <a:rPr lang="en-US" sz="2400" dirty="0" smtClean="0">
                <a:solidFill>
                  <a:srgbClr val="FF0000"/>
                </a:solidFill>
              </a:rPr>
              <a:t>-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enantiomer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667000"/>
            <a:ext cx="186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Enol</a:t>
            </a:r>
            <a:r>
              <a:rPr lang="en-US" dirty="0" smtClean="0"/>
              <a:t> intermediate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1306513" y="1133475"/>
          <a:ext cx="6530975" cy="4591050"/>
        </p:xfrm>
        <a:graphic>
          <a:graphicData uri="http://schemas.openxmlformats.org/presentationml/2006/ole">
            <p:oleObj spid="_x0000_s160772" name="CS ChemDraw Drawing" r:id="rId3" imgW="6531538" imgH="4591150" progId="ChemDraw.Document.6.0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905000" y="304800"/>
            <a:ext cx="5490285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Resolution of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Racemic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acid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72" name="Picture 8" descr="METHODS OF RESOLUTION OF RACEMIC MIXTURE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Lecture 1d Resolution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721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54565E1-D64E-4B04-BAFB-0AF68ECA6C9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7543800" cy="3074688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3838" indent="-223838">
              <a:spcBef>
                <a:spcPct val="15000"/>
              </a:spcBef>
              <a:buFontTx/>
              <a:buChar char="•"/>
            </a:pPr>
            <a:r>
              <a:rPr lang="en-US" sz="2400" b="1" dirty="0" err="1">
                <a:solidFill>
                  <a:srgbClr val="0066FF"/>
                </a:solidFill>
              </a:rPr>
              <a:t>Enantiomeric</a:t>
            </a:r>
            <a:r>
              <a:rPr lang="en-US" sz="2400" b="1" dirty="0">
                <a:solidFill>
                  <a:srgbClr val="0066FF"/>
                </a:solidFill>
              </a:rPr>
              <a:t> excess (</a:t>
            </a:r>
            <a:r>
              <a:rPr lang="en-US" sz="2400" b="1" dirty="0" err="1">
                <a:solidFill>
                  <a:srgbClr val="0066FF"/>
                </a:solidFill>
              </a:rPr>
              <a:t>ee</a:t>
            </a:r>
            <a:r>
              <a:rPr lang="en-US" sz="2400" b="1" dirty="0">
                <a:solidFill>
                  <a:srgbClr val="0066FF"/>
                </a:solidFill>
              </a:rPr>
              <a:t>) </a:t>
            </a:r>
            <a:r>
              <a:rPr lang="en-US" sz="2400" dirty="0"/>
              <a:t>is a measurement of the excess of one </a:t>
            </a:r>
            <a:r>
              <a:rPr lang="en-US" sz="2400" dirty="0" err="1"/>
              <a:t>enantiomer</a:t>
            </a:r>
            <a:r>
              <a:rPr lang="en-US" sz="2400" dirty="0"/>
              <a:t> over the </a:t>
            </a:r>
            <a:r>
              <a:rPr lang="en-US" sz="2400" dirty="0" err="1"/>
              <a:t>racemic</a:t>
            </a:r>
            <a:r>
              <a:rPr lang="en-US" sz="2400" dirty="0"/>
              <a:t> mixture.  </a:t>
            </a:r>
            <a:endParaRPr lang="en-US" sz="2400" dirty="0" smtClean="0"/>
          </a:p>
          <a:p>
            <a:pPr marL="223838" indent="-223838">
              <a:spcBef>
                <a:spcPct val="15000"/>
              </a:spcBef>
              <a:buFontTx/>
              <a:buChar char="•"/>
            </a:pPr>
            <a:r>
              <a:rPr lang="en-US" sz="2400" b="1" i="1" dirty="0" err="1" smtClean="0">
                <a:solidFill>
                  <a:srgbClr val="00682F"/>
                </a:solidFill>
              </a:rPr>
              <a:t>ee</a:t>
            </a:r>
            <a:r>
              <a:rPr lang="en-US" sz="2400" b="1" dirty="0" smtClean="0">
                <a:solidFill>
                  <a:srgbClr val="00682F"/>
                </a:solidFill>
              </a:rPr>
              <a:t> = % of one </a:t>
            </a:r>
            <a:r>
              <a:rPr lang="en-US" sz="2400" b="1" dirty="0" err="1" smtClean="0">
                <a:solidFill>
                  <a:srgbClr val="00682F"/>
                </a:solidFill>
              </a:rPr>
              <a:t>enantiomer</a:t>
            </a:r>
            <a:r>
              <a:rPr lang="en-US" sz="2400" b="1" dirty="0" smtClean="0">
                <a:solidFill>
                  <a:srgbClr val="00682F"/>
                </a:solidFill>
              </a:rPr>
              <a:t> - % of the other </a:t>
            </a:r>
            <a:r>
              <a:rPr lang="en-US" sz="2400" b="1" dirty="0" err="1" smtClean="0">
                <a:solidFill>
                  <a:srgbClr val="00682F"/>
                </a:solidFill>
              </a:rPr>
              <a:t>enantiomer</a:t>
            </a:r>
            <a:endParaRPr lang="en-US" sz="2400" b="1" dirty="0" smtClean="0">
              <a:solidFill>
                <a:srgbClr val="00682F"/>
              </a:solidFill>
            </a:endParaRPr>
          </a:p>
          <a:p>
            <a:pPr marL="223838" indent="-223838">
              <a:spcBef>
                <a:spcPct val="15000"/>
              </a:spcBef>
            </a:pPr>
            <a:endParaRPr lang="en-US" sz="2400" b="1" dirty="0" smtClean="0">
              <a:solidFill>
                <a:srgbClr val="00682F"/>
              </a:solidFill>
            </a:endParaRPr>
          </a:p>
          <a:p>
            <a:pPr marL="223838" indent="-223838">
              <a:spcBef>
                <a:spcPct val="15000"/>
              </a:spcBef>
              <a:buFontTx/>
              <a:buChar char="•"/>
            </a:pPr>
            <a:r>
              <a:rPr lang="en-US" sz="2000" dirty="0" smtClean="0"/>
              <a:t>If a mixture contains 75% of one </a:t>
            </a:r>
            <a:r>
              <a:rPr lang="en-US" sz="2000" dirty="0" err="1" smtClean="0"/>
              <a:t>enantiomer</a:t>
            </a:r>
            <a:r>
              <a:rPr lang="en-US" sz="2000" dirty="0" smtClean="0"/>
              <a:t> and 25% of the other, the </a:t>
            </a:r>
            <a:r>
              <a:rPr lang="en-US" sz="2000" dirty="0" err="1" smtClean="0"/>
              <a:t>enantiomeric</a:t>
            </a:r>
            <a:r>
              <a:rPr lang="en-US" sz="2000" dirty="0" smtClean="0"/>
              <a:t> excess is 75% - 25% = 50%. Thus, there is a 50% excess of one </a:t>
            </a:r>
            <a:r>
              <a:rPr lang="en-US" sz="2000" dirty="0" err="1" smtClean="0"/>
              <a:t>enantiomer</a:t>
            </a:r>
            <a:r>
              <a:rPr lang="en-US" sz="2000" dirty="0" smtClean="0"/>
              <a:t> over the </a:t>
            </a:r>
            <a:r>
              <a:rPr lang="en-US" sz="2000" dirty="0" err="1" smtClean="0">
                <a:solidFill>
                  <a:schemeClr val="accent2"/>
                </a:solidFill>
              </a:rPr>
              <a:t>racemic</a:t>
            </a:r>
            <a:r>
              <a:rPr lang="en-US" sz="2000" dirty="0" smtClean="0">
                <a:solidFill>
                  <a:schemeClr val="accent2"/>
                </a:solidFill>
              </a:rPr>
              <a:t> mixture</a:t>
            </a:r>
            <a:r>
              <a:rPr lang="en-US" sz="2000" dirty="0" smtClean="0"/>
              <a:t>.</a:t>
            </a:r>
            <a:endParaRPr lang="en-US" sz="2000" dirty="0" smtClean="0">
              <a:sym typeface="Symbol" pitchFamily="18" charset="2"/>
            </a:endParaRPr>
          </a:p>
          <a:p>
            <a:pPr marL="223838" indent="-223838">
              <a:spcBef>
                <a:spcPct val="15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066800" y="533400"/>
            <a:ext cx="7086600" cy="477054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err="1">
                <a:solidFill>
                  <a:srgbClr val="FF0000"/>
                </a:solidFill>
              </a:rPr>
              <a:t>Enantiomeric</a:t>
            </a:r>
            <a:r>
              <a:rPr lang="en-US" sz="2500" b="1" dirty="0">
                <a:solidFill>
                  <a:srgbClr val="FF0000"/>
                </a:solidFill>
              </a:rPr>
              <a:t> excess and Optical </a:t>
            </a:r>
            <a:r>
              <a:rPr lang="en-US" sz="2500" b="1" dirty="0" smtClean="0">
                <a:solidFill>
                  <a:srgbClr val="FF0000"/>
                </a:solidFill>
              </a:rPr>
              <a:t>purity :  </a:t>
            </a:r>
            <a:r>
              <a:rPr lang="en-US" sz="2500" b="1" dirty="0" err="1">
                <a:solidFill>
                  <a:srgbClr val="FF0000"/>
                </a:solidFill>
              </a:rPr>
              <a:t>ee</a:t>
            </a:r>
            <a:r>
              <a:rPr lang="en-US" sz="2500" b="1" dirty="0">
                <a:solidFill>
                  <a:srgbClr val="FF0000"/>
                </a:solidFill>
              </a:rPr>
              <a:t> and op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8200" y="4191000"/>
            <a:ext cx="7543800" cy="2297552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3838" indent="-223838">
              <a:spcBef>
                <a:spcPct val="15000"/>
              </a:spcBef>
              <a:buFontTx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optical purity can be calculated if the specific rotation [</a:t>
            </a:r>
            <a:r>
              <a:rPr lang="en-US" sz="2400" dirty="0">
                <a:sym typeface="Symbol" pitchFamily="18" charset="2"/>
              </a:rPr>
              <a:t>] of a mixture and the specific rotation </a:t>
            </a:r>
            <a:r>
              <a:rPr lang="en-US" sz="2400" dirty="0"/>
              <a:t>[</a:t>
            </a:r>
            <a:r>
              <a:rPr lang="en-US" sz="2400" dirty="0">
                <a:sym typeface="Symbol" pitchFamily="18" charset="2"/>
              </a:rPr>
              <a:t>] of a pure </a:t>
            </a:r>
            <a:r>
              <a:rPr lang="en-US" sz="2400" dirty="0" err="1">
                <a:sym typeface="Symbol" pitchFamily="18" charset="2"/>
              </a:rPr>
              <a:t>enantiomer</a:t>
            </a:r>
            <a:r>
              <a:rPr lang="en-US" sz="2400" dirty="0">
                <a:sym typeface="Symbol" pitchFamily="18" charset="2"/>
              </a:rPr>
              <a:t> are known</a:t>
            </a:r>
            <a:r>
              <a:rPr lang="en-US" sz="2400" dirty="0" smtClean="0">
                <a:sym typeface="Symbol" pitchFamily="18" charset="2"/>
              </a:rPr>
              <a:t>.</a:t>
            </a:r>
          </a:p>
          <a:p>
            <a:pPr marL="223838" indent="-223838">
              <a:spcBef>
                <a:spcPct val="15000"/>
              </a:spcBef>
              <a:buFontTx/>
              <a:buChar char="•"/>
            </a:pPr>
            <a:r>
              <a:rPr lang="en-US" sz="2400" b="1" i="1" dirty="0" smtClean="0">
                <a:solidFill>
                  <a:srgbClr val="FF0000"/>
                </a:solidFill>
              </a:rPr>
              <a:t>op</a:t>
            </a:r>
            <a:r>
              <a:rPr lang="en-US" sz="2400" b="1" dirty="0" smtClean="0">
                <a:solidFill>
                  <a:srgbClr val="FF0000"/>
                </a:solidFill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[</a:t>
            </a:r>
            <a:r>
              <a:rPr lang="en-US" sz="2400" b="1" dirty="0" smtClean="0">
                <a:solidFill>
                  <a:srgbClr val="FF0000"/>
                </a:solidFill>
                <a:sym typeface="Symbol" pitchFamily="18" charset="2"/>
              </a:rPr>
              <a:t>] mixture/</a:t>
            </a:r>
            <a:r>
              <a:rPr lang="en-US" sz="2400" b="1" dirty="0" smtClean="0">
                <a:solidFill>
                  <a:srgbClr val="FF0000"/>
                </a:solidFill>
              </a:rPr>
              <a:t>[</a:t>
            </a:r>
            <a:r>
              <a:rPr lang="en-US" sz="2400" b="1" dirty="0" smtClean="0">
                <a:solidFill>
                  <a:srgbClr val="FF0000"/>
                </a:solidFill>
                <a:sym typeface="Symbol" pitchFamily="18" charset="2"/>
              </a:rPr>
              <a:t>] pure </a:t>
            </a:r>
            <a:r>
              <a:rPr lang="en-US" sz="2400" b="1" dirty="0" err="1" smtClean="0">
                <a:solidFill>
                  <a:srgbClr val="FF0000"/>
                </a:solidFill>
                <a:sym typeface="Symbol" pitchFamily="18" charset="2"/>
              </a:rPr>
              <a:t>enantiomer</a:t>
            </a:r>
            <a:r>
              <a:rPr lang="en-US" sz="2400" b="1" dirty="0" smtClean="0">
                <a:solidFill>
                  <a:srgbClr val="FF0000"/>
                </a:solidFill>
                <a:sym typeface="Symbol" pitchFamily="18" charset="2"/>
              </a:rPr>
              <a:t>) x 100</a:t>
            </a:r>
          </a:p>
          <a:p>
            <a:pPr marL="223838" indent="-223838">
              <a:spcBef>
                <a:spcPct val="15000"/>
              </a:spcBef>
              <a:buFontTx/>
              <a:buChar char="•"/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ee</a:t>
            </a:r>
            <a:r>
              <a:rPr lang="en-US" sz="2000" dirty="0" smtClean="0"/>
              <a:t> is numerically equal to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Optical Purity.</a:t>
            </a:r>
          </a:p>
          <a:p>
            <a:pPr marL="223838" indent="-223838">
              <a:spcBef>
                <a:spcPct val="15000"/>
              </a:spcBef>
            </a:pP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990600"/>
            <a:ext cx="3586751" cy="461665"/>
          </a:xfrm>
          <a:prstGeom prst="rect">
            <a:avLst/>
          </a:prstGeom>
          <a:solidFill>
            <a:srgbClr val="66FFFF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Cahn-</a:t>
            </a:r>
            <a:r>
              <a:rPr lang="en-US" sz="2400" b="1" dirty="0" err="1" smtClean="0">
                <a:solidFill>
                  <a:schemeClr val="accent2"/>
                </a:solidFill>
              </a:rPr>
              <a:t>Ingold</a:t>
            </a:r>
            <a:r>
              <a:rPr lang="en-US" sz="2400" b="1" dirty="0" smtClean="0">
                <a:solidFill>
                  <a:schemeClr val="accent2"/>
                </a:solidFill>
              </a:rPr>
              <a:t>-Prelog</a:t>
            </a:r>
            <a:r>
              <a:rPr lang="en-US" sz="2400" b="1" dirty="0" smtClean="0"/>
              <a:t> system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990600" y="2209800"/>
            <a:ext cx="7239000" cy="369332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1. Atom of </a:t>
            </a:r>
            <a:r>
              <a:rPr lang="en-US" b="1" dirty="0" smtClean="0">
                <a:solidFill>
                  <a:schemeClr val="accent2"/>
                </a:solidFill>
              </a:rPr>
              <a:t>higher atomic number</a:t>
            </a:r>
            <a:r>
              <a:rPr lang="en-US" b="1" dirty="0" smtClean="0"/>
              <a:t> gets the higher priority      </a:t>
            </a:r>
            <a:r>
              <a:rPr lang="en-US" b="1" dirty="0" err="1" smtClean="0"/>
              <a:t>Cl</a:t>
            </a:r>
            <a:r>
              <a:rPr lang="en-US" b="1" dirty="0" smtClean="0"/>
              <a:t> &gt; O &gt; C &gt;  H 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90600" y="2819400"/>
            <a:ext cx="7315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In case of ties, consider the next atoms along the chain as tiebreakers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90600" y="3352800"/>
            <a:ext cx="7315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1313" indent="-341313">
              <a:buClr>
                <a:srgbClr val="0000FF"/>
              </a:buClr>
              <a:buSzPct val="8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>
                <a:solidFill>
                  <a:srgbClr val="008000"/>
                </a:solidFill>
              </a:rPr>
              <a:t>3. Treat double and triple bonds as if both atoms in the bond are duplicated or </a:t>
            </a:r>
            <a:r>
              <a:rPr lang="en-US" b="1" dirty="0" err="1" smtClean="0">
                <a:solidFill>
                  <a:srgbClr val="008000"/>
                </a:solidFill>
              </a:rPr>
              <a:t>triplicated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8" descr="0019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14800"/>
            <a:ext cx="7620000" cy="173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438400" y="228600"/>
            <a:ext cx="4301627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 / S  Configuration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524000"/>
            <a:ext cx="3078087" cy="461665"/>
          </a:xfrm>
          <a:prstGeom prst="rect">
            <a:avLst/>
          </a:prstGeom>
          <a:solidFill>
            <a:srgbClr val="66FF33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Priority Sequence Rule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477000" y="23622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066800"/>
            <a:ext cx="8153401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89916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Clockwis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31082">
            <a:off x="4584565" y="2004940"/>
            <a:ext cx="1298574" cy="123148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0" y="1981200"/>
            <a:ext cx="2494464" cy="3600986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Clockwise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</a:p>
          <a:p>
            <a:pPr algn="ctr"/>
            <a:endParaRPr lang="en-US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Anti-Clockwise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276600"/>
            <a:ext cx="7620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42" name="Picture 14" descr="Anti, anticlockwise, arrow, clockwise, left, move icon - Download on  Iconfin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648290">
            <a:off x="4514598" y="3867401"/>
            <a:ext cx="1600201" cy="16002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95400" y="5715000"/>
            <a:ext cx="7005316" cy="461665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Enantiomers</a:t>
            </a:r>
            <a:r>
              <a:rPr lang="en-US" sz="2400" dirty="0" smtClean="0"/>
              <a:t> have exactly opposite R / S configurations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Anti, anticlockwise, arrow, clockwise, left, move icon - Download on  Iconfi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14600"/>
            <a:ext cx="685800" cy="685800"/>
          </a:xfrm>
          <a:prstGeom prst="rect">
            <a:avLst/>
          </a:prstGeom>
          <a:noFill/>
        </p:spPr>
      </p:pic>
      <p:pic>
        <p:nvPicPr>
          <p:cNvPr id="5" name="Picture 5" descr="Anti, anticlockwise, arrow, clockwise, left, move icon - Download on  Iconfi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79827">
            <a:off x="6618738" y="2525262"/>
            <a:ext cx="685800" cy="685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876800" y="4191000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8000"/>
                </a:solidFill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ea typeface="Lucida Sans Unicode" pitchFamily="34" charset="0"/>
                <a:cs typeface="Lucida Sans Unicode" pitchFamily="34" charset="0"/>
              </a:rPr>
              <a:t>2S, 3S)-2-bromo-3-chlorobutane</a:t>
            </a:r>
            <a:endParaRPr lang="en-US" sz="2000" b="1" dirty="0">
              <a:solidFill>
                <a:srgbClr val="008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953000"/>
            <a:ext cx="5943600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Two interchanges of groups in  </a:t>
            </a:r>
            <a:r>
              <a:rPr lang="en-US" sz="2400" b="1" dirty="0" smtClean="0">
                <a:solidFill>
                  <a:srgbClr val="FFFF00"/>
                </a:solidFill>
              </a:rPr>
              <a:t>C2</a:t>
            </a:r>
            <a:r>
              <a:rPr lang="en-US" sz="2400" dirty="0" smtClean="0"/>
              <a:t>  carbon give same configuration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219200" y="4191000"/>
            <a:ext cx="2824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FF"/>
                </a:solidFill>
                <a:ea typeface="Lucida Sans Unicode" pitchFamily="34" charset="0"/>
                <a:cs typeface="Lucida Sans Unicode" pitchFamily="34" charset="0"/>
              </a:rPr>
              <a:t>2-Bromo-3-chlorobutane</a:t>
            </a:r>
            <a:endParaRPr lang="en-US" sz="2000" dirty="0">
              <a:solidFill>
                <a:srgbClr val="0066FF"/>
              </a:solidFill>
            </a:endParaRP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1600200" y="1600200"/>
          <a:ext cx="6302375" cy="2497137"/>
        </p:xfrm>
        <a:graphic>
          <a:graphicData uri="http://schemas.openxmlformats.org/presentationml/2006/ole">
            <p:oleObj spid="_x0000_s49159" name="CS ChemDraw Drawing" r:id="rId4" imgW="6303034" imgH="2497668" progId="ChemDraw.Document.6.0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066800" y="838200"/>
            <a:ext cx="7353359" cy="646331"/>
          </a:xfrm>
          <a:prstGeom prst="rect">
            <a:avLst/>
          </a:prstGeom>
          <a:solidFill>
            <a:srgbClr val="7B46DA"/>
          </a:solidFill>
          <a:ln w="38100">
            <a:solidFill>
              <a:srgbClr val="66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 / S nomenclature of 2 </a:t>
            </a:r>
            <a:r>
              <a:rPr lang="en-US" sz="3600" b="1" cap="none" spc="0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chiral</a:t>
            </a:r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centers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28912" cy="646331"/>
          </a:xfrm>
          <a:prstGeom prst="rect">
            <a:avLst/>
          </a:prstGeom>
          <a:solidFill>
            <a:srgbClr val="CAAFFF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 assign R / S configuration in Fischer projection the least priority group </a:t>
            </a:r>
          </a:p>
          <a:p>
            <a:pPr algn="ctr"/>
            <a:r>
              <a:rPr lang="en-US" dirty="0" smtClean="0"/>
              <a:t> to be placed in </a:t>
            </a:r>
            <a:r>
              <a:rPr lang="en-US" b="1" dirty="0" smtClean="0">
                <a:solidFill>
                  <a:srgbClr val="FF0000"/>
                </a:solidFill>
              </a:rPr>
              <a:t>vertical bottom </a:t>
            </a:r>
            <a:r>
              <a:rPr lang="en-US" dirty="0" smtClean="0"/>
              <a:t>position</a:t>
            </a:r>
            <a:endParaRPr lang="en-US" dirty="0"/>
          </a:p>
        </p:txBody>
      </p:sp>
      <p:pic>
        <p:nvPicPr>
          <p:cNvPr id="50180" name="Picture 4" descr="Anti, anticlockwise, arrow, clockwise, left, move icon - Download on  Iconfi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10589">
            <a:off x="5941115" y="4493316"/>
            <a:ext cx="762000" cy="76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62600" y="5791200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S-Lactic acid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3276600"/>
            <a:ext cx="231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Inter-change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66FF"/>
                </a:solidFill>
              </a:rPr>
              <a:t>of groups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1676400"/>
            <a:ext cx="243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err="1" smtClean="0">
                <a:solidFill>
                  <a:prstClr val="black"/>
                </a:solidFill>
              </a:rPr>
              <a:t>i</a:t>
            </a: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2286000" y="1447800"/>
          <a:ext cx="5183188" cy="4399164"/>
        </p:xfrm>
        <a:graphic>
          <a:graphicData uri="http://schemas.openxmlformats.org/presentationml/2006/ole">
            <p:oleObj spid="_x0000_s50181" name="CS ChemDraw Drawing" r:id="rId4" imgW="6097150" imgH="5174975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533400" y="2590800"/>
          <a:ext cx="1279525" cy="1393825"/>
        </p:xfrm>
        <a:graphic>
          <a:graphicData uri="http://schemas.openxmlformats.org/presentationml/2006/ole">
            <p:oleObj spid="_x0000_s143362" name="CS ChemDraw Drawing" r:id="rId3" imgW="1279777" imgH="1394119" progId="ChemDraw.Document.6.0">
              <p:embed/>
            </p:oleObj>
          </a:graphicData>
        </a:graphic>
      </p:graphicFrame>
      <p:sp>
        <p:nvSpPr>
          <p:cNvPr id="3" name="Right Arrow 2"/>
          <p:cNvSpPr/>
          <p:nvPr/>
        </p:nvSpPr>
        <p:spPr>
          <a:xfrm>
            <a:off x="3290887" y="17526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290887" y="19812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367087" y="24384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67087" y="28194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209800" y="1676400"/>
          <a:ext cx="1614487" cy="1352550"/>
        </p:xfrm>
        <a:graphic>
          <a:graphicData uri="http://schemas.openxmlformats.org/presentationml/2006/ole">
            <p:oleObj spid="_x0000_s143363" name="CS ChemDraw Drawing" r:id="rId4" imgW="1615248" imgH="1353048" progId="ChemDraw.Document.6.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3810000"/>
            <a:ext cx="2846100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Sequence for </a:t>
            </a:r>
            <a:r>
              <a:rPr lang="en-US" dirty="0" err="1" smtClean="0"/>
              <a:t>Chiral</a:t>
            </a:r>
            <a:r>
              <a:rPr lang="en-US" dirty="0" smtClean="0"/>
              <a:t> C3 atom</a:t>
            </a:r>
            <a:endParaRPr lang="en-US" dirty="0"/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/>
        </p:nvGraphicFramePr>
        <p:xfrm>
          <a:off x="4052887" y="1676400"/>
          <a:ext cx="4367213" cy="1182687"/>
        </p:xfrm>
        <a:graphic>
          <a:graphicData uri="http://schemas.openxmlformats.org/presentationml/2006/ole">
            <p:oleObj spid="_x0000_s143364" name="CS ChemDraw Drawing" r:id="rId5" imgW="4367266" imgH="1182237" progId="ChemDraw.Document.6.0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7634287" y="2819400"/>
            <a:ext cx="569387" cy="52322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457200"/>
            <a:ext cx="5168210" cy="584775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R/S Configuration of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Erythros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505200"/>
            <a:ext cx="6324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71687" y="1219200"/>
            <a:ext cx="2846100" cy="369332"/>
          </a:xfrm>
          <a:prstGeom prst="rect">
            <a:avLst/>
          </a:prstGeom>
          <a:solidFill>
            <a:srgbClr val="FF99FF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Sequence for </a:t>
            </a:r>
            <a:r>
              <a:rPr lang="en-US" dirty="0" err="1" smtClean="0"/>
              <a:t>Chiral</a:t>
            </a:r>
            <a:r>
              <a:rPr lang="en-US" dirty="0" smtClean="0"/>
              <a:t> C2 atom</a:t>
            </a:r>
            <a:endParaRPr lang="en-US" dirty="0"/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4267200" y="4419600"/>
          <a:ext cx="4367213" cy="1182687"/>
        </p:xfrm>
        <a:graphic>
          <a:graphicData uri="http://schemas.openxmlformats.org/presentationml/2006/ole">
            <p:oleObj spid="_x0000_s143365" name="CS ChemDraw Drawing" r:id="rId6" imgW="4367266" imgH="1182237" progId="ChemDraw.Document.6.0">
              <p:embed/>
            </p:oleObj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2438400" y="4343400"/>
          <a:ext cx="1489075" cy="1630363"/>
        </p:xfrm>
        <a:graphic>
          <a:graphicData uri="http://schemas.openxmlformats.org/presentationml/2006/ole">
            <p:oleObj spid="_x0000_s143366" name="CS ChemDraw Drawing" r:id="rId7" imgW="1488728" imgH="1630566" progId="ChemDraw.Document.6.0">
              <p:embed/>
            </p:oleObj>
          </a:graphicData>
        </a:graphic>
      </p:graphicFrame>
      <p:sp>
        <p:nvSpPr>
          <p:cNvPr id="16" name="Right Arrow 15"/>
          <p:cNvSpPr/>
          <p:nvPr/>
        </p:nvSpPr>
        <p:spPr>
          <a:xfrm>
            <a:off x="3352800" y="44196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429000" y="48768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429000" y="54864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429000" y="57912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96200" y="5562600"/>
            <a:ext cx="569387" cy="52322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3R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4267200"/>
            <a:ext cx="160653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2R,3R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87" y="1219200"/>
            <a:ext cx="2846100" cy="369332"/>
          </a:xfrm>
          <a:prstGeom prst="rect">
            <a:avLst/>
          </a:prstGeom>
          <a:solidFill>
            <a:srgbClr val="FF99FF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Sequence for </a:t>
            </a:r>
            <a:r>
              <a:rPr lang="en-US" dirty="0" err="1" smtClean="0"/>
              <a:t>Chiral</a:t>
            </a:r>
            <a:r>
              <a:rPr lang="en-US" dirty="0" smtClean="0"/>
              <a:t> C2 atom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290887" y="17526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90887" y="19812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67087" y="24384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67087" y="28194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09800" y="1676400"/>
          <a:ext cx="1614487" cy="1352550"/>
        </p:xfrm>
        <a:graphic>
          <a:graphicData uri="http://schemas.openxmlformats.org/presentationml/2006/ole">
            <p:oleObj spid="_x0000_s142345" name="CS ChemDraw Drawing" r:id="rId4" imgW="1615248" imgH="1353048" progId="ChemDraw.Document.6.0">
              <p:embed/>
            </p:oleObj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2286000" y="4343400"/>
          <a:ext cx="1633537" cy="1647825"/>
        </p:xfrm>
        <a:graphic>
          <a:graphicData uri="http://schemas.openxmlformats.org/presentationml/2006/ole">
            <p:oleObj spid="_x0000_s142346" name="CS ChemDraw Drawing" r:id="rId5" imgW="1633268" imgH="1648607" progId="ChemDraw.Document.6.0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0" y="3810000"/>
            <a:ext cx="2846100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Sequence for </a:t>
            </a:r>
            <a:r>
              <a:rPr lang="en-US" dirty="0" err="1" smtClean="0"/>
              <a:t>Chiral</a:t>
            </a:r>
            <a:r>
              <a:rPr lang="en-US" dirty="0" smtClean="0"/>
              <a:t> C3 atom</a:t>
            </a:r>
            <a:endParaRPr lang="en-US" dirty="0"/>
          </a:p>
        </p:txBody>
      </p:sp>
      <p:graphicFrame>
        <p:nvGraphicFramePr>
          <p:cNvPr id="142348" name="Object 12"/>
          <p:cNvGraphicFramePr>
            <a:graphicFrameLocks noChangeAspect="1"/>
          </p:cNvGraphicFramePr>
          <p:nvPr/>
        </p:nvGraphicFramePr>
        <p:xfrm>
          <a:off x="4038600" y="4419600"/>
          <a:ext cx="4437063" cy="1165225"/>
        </p:xfrm>
        <a:graphic>
          <a:graphicData uri="http://schemas.openxmlformats.org/presentationml/2006/ole">
            <p:oleObj spid="_x0000_s142348" name="CS ChemDraw Drawing" r:id="rId6" imgW="4437811" imgH="1165348" progId="ChemDraw.Document.6.0">
              <p:embed/>
            </p:oleObj>
          </a:graphicData>
        </a:graphic>
      </p:graphicFrame>
      <p:graphicFrame>
        <p:nvGraphicFramePr>
          <p:cNvPr id="142349" name="Object 13"/>
          <p:cNvGraphicFramePr>
            <a:graphicFrameLocks noChangeAspect="1"/>
          </p:cNvGraphicFramePr>
          <p:nvPr/>
        </p:nvGraphicFramePr>
        <p:xfrm>
          <a:off x="379412" y="2209800"/>
          <a:ext cx="1692275" cy="1700019"/>
        </p:xfrm>
        <a:graphic>
          <a:graphicData uri="http://schemas.openxmlformats.org/presentationml/2006/ole">
            <p:oleObj spid="_x0000_s142349" name="CS ChemDraw Drawing" r:id="rId7" imgW="1386744" imgH="1394119" progId="ChemDraw.Document.6.0">
              <p:embed/>
            </p:oleObj>
          </a:graphicData>
        </a:graphic>
      </p:graphicFrame>
      <p:graphicFrame>
        <p:nvGraphicFramePr>
          <p:cNvPr id="142350" name="Object 14"/>
          <p:cNvGraphicFramePr>
            <a:graphicFrameLocks noChangeAspect="1"/>
          </p:cNvGraphicFramePr>
          <p:nvPr/>
        </p:nvGraphicFramePr>
        <p:xfrm>
          <a:off x="4052887" y="1676400"/>
          <a:ext cx="4367213" cy="1182687"/>
        </p:xfrm>
        <a:graphic>
          <a:graphicData uri="http://schemas.openxmlformats.org/presentationml/2006/ole">
            <p:oleObj spid="_x0000_s142350" name="CS ChemDraw Drawing" r:id="rId8" imgW="4367266" imgH="1182237" progId="ChemDraw.Document.6.0">
              <p:embed/>
            </p:oleObj>
          </a:graphicData>
        </a:graphic>
      </p:graphicFrame>
      <p:sp>
        <p:nvSpPr>
          <p:cNvPr id="23" name="Rectangle 22"/>
          <p:cNvSpPr/>
          <p:nvPr/>
        </p:nvSpPr>
        <p:spPr>
          <a:xfrm>
            <a:off x="7634287" y="2819400"/>
            <a:ext cx="569387" cy="52322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96200" y="5562600"/>
            <a:ext cx="537327" cy="5232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7687" y="4038600"/>
            <a:ext cx="1281120" cy="646331"/>
          </a:xfrm>
          <a:prstGeom prst="rect">
            <a:avLst/>
          </a:prstGeom>
          <a:solidFill>
            <a:srgbClr val="CAA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2R,3S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62200" y="457200"/>
            <a:ext cx="4892300" cy="584775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R/S Configuration of </a:t>
            </a:r>
            <a:r>
              <a:rPr lang="en-US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Threos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86000" y="3505200"/>
            <a:ext cx="6324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 descr="D- and L- Notation For Sugars – Master Organic 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AutoShape 4" descr="D- and L- Notation For Sugars – Master Organic 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8" name="Picture 6" descr="D- and L- Notation For Sugars – Master Organic Chemis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971800"/>
            <a:ext cx="7943850" cy="3314701"/>
          </a:xfrm>
          <a:prstGeom prst="rect">
            <a:avLst/>
          </a:prstGeom>
          <a:noFill/>
        </p:spPr>
      </p:pic>
      <p:pic>
        <p:nvPicPr>
          <p:cNvPr id="54280" name="Picture 8" descr="DL Nomenclature System | D and L Configuration - EduBuzzN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990600"/>
            <a:ext cx="4123478" cy="190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4600" y="381000"/>
            <a:ext cx="402937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 / L  Configuration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181600"/>
            <a:ext cx="731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r>
              <a:rPr lang="en-US" sz="2400" b="1" dirty="0" smtClean="0">
                <a:solidFill>
                  <a:srgbClr val="009900"/>
                </a:solidFill>
              </a:rPr>
              <a:t>L</a:t>
            </a:r>
            <a:r>
              <a:rPr lang="en-US" sz="2400" b="1" dirty="0" smtClean="0"/>
              <a:t>, 3</a:t>
            </a:r>
            <a:r>
              <a:rPr lang="en-US" sz="2400" b="1" dirty="0" smtClean="0">
                <a:solidFill>
                  <a:srgbClr val="009900"/>
                </a:solidFill>
              </a:rPr>
              <a:t>L</a:t>
            </a:r>
            <a:r>
              <a:rPr lang="en-US" sz="2400" b="1" dirty="0" smtClean="0"/>
              <a:t>               2</a:t>
            </a:r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sz="2400" b="1" dirty="0" smtClean="0"/>
              <a:t>, 3</a:t>
            </a:r>
            <a:r>
              <a:rPr lang="en-US" sz="2400" b="1" dirty="0" smtClean="0">
                <a:solidFill>
                  <a:srgbClr val="009900"/>
                </a:solidFill>
              </a:rPr>
              <a:t>L </a:t>
            </a:r>
            <a:r>
              <a:rPr lang="en-US" sz="2400" b="1" dirty="0" smtClean="0"/>
              <a:t>                         2</a:t>
            </a:r>
            <a:r>
              <a:rPr lang="en-US" sz="2400" b="1" dirty="0" smtClean="0">
                <a:solidFill>
                  <a:srgbClr val="009900"/>
                </a:solidFill>
              </a:rPr>
              <a:t>L</a:t>
            </a:r>
            <a:r>
              <a:rPr lang="en-US" sz="2400" b="1" dirty="0" smtClean="0"/>
              <a:t>, 3</a:t>
            </a:r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sz="2400" b="1" dirty="0" smtClean="0"/>
              <a:t>              2</a:t>
            </a:r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r>
              <a:rPr lang="en-US" sz="2400" b="1" dirty="0" smtClean="0"/>
              <a:t>, 3</a:t>
            </a:r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</TotalTime>
  <Words>455</Words>
  <Application>Microsoft Office PowerPoint</Application>
  <PresentationFormat>On-screen Show (4:3)</PresentationFormat>
  <Paragraphs>79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Palas Das</dc:creator>
  <cp:lastModifiedBy>Palas Das</cp:lastModifiedBy>
  <cp:revision>277</cp:revision>
  <dcterms:created xsi:type="dcterms:W3CDTF">2006-08-16T00:00:00Z</dcterms:created>
  <dcterms:modified xsi:type="dcterms:W3CDTF">2024-11-28T06:28:31Z</dcterms:modified>
</cp:coreProperties>
</file>