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7" r:id="rId2"/>
    <p:sldId id="256" r:id="rId3"/>
    <p:sldId id="266" r:id="rId4"/>
    <p:sldId id="265" r:id="rId5"/>
    <p:sldId id="264" r:id="rId6"/>
    <p:sldId id="269" r:id="rId7"/>
    <p:sldId id="270" r:id="rId8"/>
    <p:sldId id="290" r:id="rId9"/>
    <p:sldId id="296" r:id="rId10"/>
    <p:sldId id="295" r:id="rId11"/>
    <p:sldId id="297" r:id="rId12"/>
    <p:sldId id="304" r:id="rId13"/>
    <p:sldId id="279" r:id="rId14"/>
    <p:sldId id="282" r:id="rId15"/>
    <p:sldId id="285" r:id="rId16"/>
    <p:sldId id="273" r:id="rId17"/>
    <p:sldId id="275" r:id="rId18"/>
    <p:sldId id="271" r:id="rId19"/>
    <p:sldId id="272" r:id="rId20"/>
    <p:sldId id="276" r:id="rId21"/>
    <p:sldId id="277" r:id="rId22"/>
    <p:sldId id="278" r:id="rId23"/>
    <p:sldId id="327" r:id="rId24"/>
    <p:sldId id="329" r:id="rId25"/>
    <p:sldId id="328" r:id="rId26"/>
    <p:sldId id="263" r:id="rId27"/>
    <p:sldId id="292" r:id="rId28"/>
    <p:sldId id="293" r:id="rId29"/>
    <p:sldId id="294" r:id="rId30"/>
    <p:sldId id="307" r:id="rId31"/>
    <p:sldId id="308" r:id="rId32"/>
    <p:sldId id="314" r:id="rId33"/>
    <p:sldId id="309" r:id="rId34"/>
    <p:sldId id="311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3F118"/>
    <a:srgbClr val="0066FF"/>
    <a:srgbClr val="FF3300"/>
    <a:srgbClr val="33CC33"/>
    <a:srgbClr val="FF66FF"/>
    <a:srgbClr val="66FFFF"/>
    <a:srgbClr val="00682F"/>
    <a:srgbClr val="FFFF00"/>
    <a:srgbClr val="7B46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63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F6513-DD6F-45CF-B3A7-BD94E58D159C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C748-765E-45D9-A022-A027FD5D5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14400"/>
            <a:ext cx="64139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VIA" pitchFamily="2" charset="2"/>
              </a:rPr>
              <a:t>STEREOCHEMISTRY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VIA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876800"/>
            <a:ext cx="58004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Dr. Palas Das</a:t>
            </a:r>
          </a:p>
          <a:p>
            <a:pPr algn="ctr"/>
            <a:r>
              <a:rPr lang="en-US" sz="2400" b="1" cap="all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Vidyanagar</a:t>
            </a:r>
            <a:r>
              <a:rPr lang="en-US" sz="2400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 College</a:t>
            </a:r>
            <a:endParaRPr lang="en-US" sz="2400" b="1" cap="all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ome Chemistry, Structures 3D Molecules, 48% 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90800"/>
            <a:ext cx="2133600" cy="213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1981200"/>
            <a:ext cx="78486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VIA" pitchFamily="2" charset="2"/>
              </a:rPr>
              <a:t>The study of three-dimensional structure of molecules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VI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ow is Fischer projection formula of a molecule drawn? Explian by giving an  example. - Sarthaks eConnect | Largest Online Education Commun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610" y="990600"/>
            <a:ext cx="5152547" cy="228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457200"/>
            <a:ext cx="32063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Fischer Projection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743200"/>
            <a:ext cx="5105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two dimensional representation of a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dimensional molecule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657600"/>
            <a:ext cx="7539693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more than one stereo centre fully eclipsed conformation is drawn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8132" name="Picture 4" descr="a) Draw the Fisher projection for the following: i)  (2S,3S)-2-bromochlorobutane ii) (2R,3R)- tartaric acid b) Assign R,S,  labels at the stereogenic center's in the given molecule |  Homework.Stud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114801"/>
            <a:ext cx="1828800" cy="190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E Chemistry: How to convert Wedge-Dash into Fischer Projection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792981" cy="29188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533400"/>
            <a:ext cx="5308954" cy="52322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Flying Wedge to Fischer Projection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0178" name="Picture 2" descr="Convert the given tetrahedral representation of (S)-glyceraldehyde into a Fischer  projection. | Homework.Stud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962400"/>
            <a:ext cx="571972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066800" y="1371600"/>
          <a:ext cx="7213028" cy="4714876"/>
        </p:xfrm>
        <a:graphic>
          <a:graphicData uri="http://schemas.openxmlformats.org/presentationml/2006/ole">
            <p:oleObj spid="_x0000_s95234" name="CS ChemDraw Drawing" r:id="rId3" imgW="6265078" imgH="4096376" progId="ChemDraw.Document.6.0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0" y="457200"/>
            <a:ext cx="6776728" cy="646331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Fischer to Flying Wedge Projection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47800" y="4724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47800" y="55626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WHORSE PROJECTION&#10; The bond between two carbon atoms is shown by a longer&#10;diagonal line because we are looking at this bond from an&#10;oblique angle. The bonds linking other substituent to these&#10;carbons are shown projecting above or below this line.&#10;Eclipsed&#10;Staggered&#10;CH3&#10;H&#10;H&#10;H&#10;H&#10;H3C&#10;1&#10;4&#10;3&#10;2&#10;H&#10;H&#10;H H&#10;CH3&#10;H3C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647698"/>
            <a:ext cx="6451600" cy="4838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concept of Newman projection for n - butane can&#10;be understood by the following drawings:&#10;These conformations arise due to free&#10;rotation about the carbon - carbon single&#10;bond (front and rear carbon atoms).&#10;Staggered Eclipsed&#10;H H&#10;H&#10;H3C&#10;CH3&#10;H&#10;CH3&#10;H&#10;H&#10;H&#10;H&#10;CH3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791198" cy="4343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685800"/>
            <a:ext cx="547617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VIA" pitchFamily="2" charset="2"/>
              </a:rPr>
              <a:t>Newman Projection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VI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33400"/>
            <a:ext cx="674736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VIA" pitchFamily="2" charset="2"/>
              </a:rPr>
              <a:t>Newman  to  Fischer  Projection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TAVIA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795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Convert </a:t>
            </a:r>
            <a:r>
              <a:rPr lang="en-US" sz="2400" b="1" dirty="0" smtClean="0">
                <a:solidFill>
                  <a:srgbClr val="FF0000"/>
                </a:solidFill>
              </a:rPr>
              <a:t>Newman</a:t>
            </a:r>
            <a:r>
              <a:rPr lang="en-US" sz="2400" dirty="0" smtClean="0"/>
              <a:t> to </a:t>
            </a:r>
            <a:r>
              <a:rPr lang="en-US" sz="2400" b="1" dirty="0" smtClean="0">
                <a:solidFill>
                  <a:srgbClr val="0066FF"/>
                </a:solidFill>
              </a:rPr>
              <a:t>Sawhorse</a:t>
            </a:r>
            <a:r>
              <a:rPr lang="en-US" sz="2400" dirty="0" smtClean="0"/>
              <a:t> projection first, then to </a:t>
            </a:r>
            <a:r>
              <a:rPr lang="en-US" sz="2400" b="1" dirty="0" smtClean="0">
                <a:solidFill>
                  <a:srgbClr val="009900"/>
                </a:solidFill>
              </a:rPr>
              <a:t>Fischer</a:t>
            </a:r>
            <a:endParaRPr lang="en-US" sz="2400" b="1" dirty="0">
              <a:solidFill>
                <a:srgbClr val="009900"/>
              </a:solidFill>
            </a:endParaRP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609600" y="1828800"/>
          <a:ext cx="7886337" cy="4518025"/>
        </p:xfrm>
        <a:graphic>
          <a:graphicData uri="http://schemas.openxmlformats.org/presentationml/2006/ole">
            <p:oleObj spid="_x0000_s136196" name="CS ChemDraw Drawing" r:id="rId3" imgW="6196450" imgH="354901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762001"/>
            <a:ext cx="8229599" cy="5047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u="sng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VIA" pitchFamily="2" charset="2"/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BATAVIA" pitchFamily="2" charset="2"/>
              </a:rPr>
              <a:t>Symmetry Elements</a:t>
            </a:r>
          </a:p>
          <a:p>
            <a:pPr algn="ctr"/>
            <a:endParaRPr lang="en-US" sz="4000" b="1" u="sng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VIA" pitchFamily="2" charset="2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	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4000" b="1" dirty="0" smtClean="0">
                <a:solidFill>
                  <a:srgbClr val="FF0000"/>
                </a:solidFill>
              </a:rPr>
              <a:t>σ</a:t>
            </a:r>
            <a:r>
              <a:rPr lang="el-GR" sz="4000" b="1" dirty="0" smtClean="0"/>
              <a:t> </a:t>
            </a:r>
            <a:r>
              <a:rPr lang="en-US" sz="36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 of Symmetry</a:t>
            </a:r>
          </a:p>
          <a:p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600" b="1" cap="none" spc="0" dirty="0" smtClean="0">
                <a:ln w="11430"/>
                <a:solidFill>
                  <a:srgbClr val="6B85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	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Cn</a:t>
            </a:r>
            <a:r>
              <a:rPr lang="en-US" sz="3600" b="1" cap="none" spc="0" dirty="0" smtClean="0">
                <a:ln w="11430"/>
                <a:solidFill>
                  <a:srgbClr val="6B85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Axis of Symmetry</a:t>
            </a:r>
          </a:p>
          <a:p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	Centre of Symmetry </a:t>
            </a:r>
            <a:r>
              <a:rPr lang="en-US" sz="3600" b="1" cap="none" spc="0" dirty="0" err="1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3600" b="1" cap="none" spc="0" dirty="0" smtClean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	</a:t>
            </a:r>
            <a:r>
              <a:rPr lang="en-US" sz="36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Alternating Axis of Symmetry 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19600" y="2057400"/>
            <a:ext cx="381000" cy="381000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333347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σ</a:t>
            </a:r>
            <a:r>
              <a:rPr lang="el-GR" sz="2800" dirty="0" smtClean="0"/>
              <a:t> 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Plane of Symmetry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95800" y="1143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1447800"/>
            <a:ext cx="632460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FFFF00"/>
                </a:solidFill>
              </a:rPr>
              <a:t>I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</a:rPr>
              <a:t>maginary plane that bisects a molecule into equal halves</a:t>
            </a:r>
            <a:endParaRPr lang="en-US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5" name="Picture 2" descr="n \n \n \n \n Number of planes of symmetry in the above molecule is:a.)  0b.) 1c.) 2d.)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2784875" cy="2028825"/>
          </a:xfrm>
          <a:prstGeom prst="rect">
            <a:avLst/>
          </a:prstGeom>
          <a:noFill/>
        </p:spPr>
      </p:pic>
      <p:pic>
        <p:nvPicPr>
          <p:cNvPr id="6" name="Picture 8" descr="Meso Compounds | MCC Organic Chemi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3467100" cy="30260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5574268"/>
            <a:ext cx="19159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Meso</a:t>
            </a:r>
            <a:r>
              <a:rPr lang="en-US" dirty="0" smtClean="0"/>
              <a:t>-Tartaric 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5.6: Meso Compounds - Chemistry LibreTex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5.6: Meso Compounds - Chemistry LibreTex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8" name="Picture 10" descr="Discuss about the Plane of symmetry (σ). - Sarthaks eConnect | Largest  Online Education Commun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479948" cy="4038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00200" y="533400"/>
            <a:ext cx="6230873" cy="110799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solidFill>
                  <a:srgbClr val="FF0000"/>
                </a:solidFill>
              </a:rPr>
              <a:t>σ</a:t>
            </a:r>
            <a:r>
              <a:rPr lang="en-US" sz="5400" dirty="0" smtClean="0"/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Plane of Symmetry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040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4200" y="2667000"/>
            <a:ext cx="3076282" cy="2949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67818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Three types of 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dirty="0" smtClean="0">
                <a:solidFill>
                  <a:srgbClr val="FF0000"/>
                </a:solidFill>
              </a:rPr>
              <a:t> Plane of Symmetry for </a:t>
            </a:r>
            <a:r>
              <a:rPr lang="en-US" sz="2400" b="1" dirty="0" err="1" smtClean="0">
                <a:solidFill>
                  <a:srgbClr val="FF0000"/>
                </a:solidFill>
              </a:rPr>
              <a:t>Cyclohexane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en-US" sz="2400" dirty="0" smtClean="0"/>
              <a:t>		</a:t>
            </a:r>
            <a:r>
              <a:rPr lang="en-US" sz="2400" b="1" dirty="0" smtClean="0">
                <a:latin typeface="Agency FB" pitchFamily="34" charset="0"/>
              </a:rPr>
              <a:t>Vertical Plane of Symmetry  </a:t>
            </a:r>
            <a:r>
              <a:rPr lang="el-GR" sz="3600" b="1" dirty="0" smtClean="0"/>
              <a:t>σ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v</a:t>
            </a:r>
          </a:p>
          <a:p>
            <a:pPr marL="342900" indent="-342900" algn="ctr"/>
            <a:r>
              <a:rPr lang="en-US" sz="2400" b="1" dirty="0" smtClean="0">
                <a:latin typeface="Agency FB" pitchFamily="34" charset="0"/>
              </a:rPr>
              <a:t>		Dihedral Plane of Symmetry  </a:t>
            </a:r>
            <a:r>
              <a:rPr lang="el-GR" sz="3600" b="1" dirty="0" smtClean="0"/>
              <a:t>σ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  <a:p>
            <a:pPr marL="342900" indent="-342900" algn="ctr"/>
            <a:r>
              <a:rPr lang="en-US" sz="2400" b="1" dirty="0" smtClean="0">
                <a:latin typeface="Agency FB" pitchFamily="34" charset="0"/>
              </a:rPr>
              <a:t>		Horizontal Plane of Symmetry  </a:t>
            </a:r>
            <a:r>
              <a:rPr lang="el-GR" sz="3600" b="1" dirty="0" smtClean="0"/>
              <a:t>σ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traight Connector 3"/>
          <p:cNvSpPr/>
          <p:nvPr/>
        </p:nvSpPr>
        <p:spPr>
          <a:xfrm>
            <a:off x="4635500" y="2362200"/>
            <a:ext cx="1689100" cy="3048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4669"/>
                </a:lnTo>
                <a:lnTo>
                  <a:pt x="1514227" y="184669"/>
                </a:lnTo>
                <a:lnTo>
                  <a:pt x="1514227" y="270986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47" name="Straight Connector 4"/>
          <p:cNvSpPr/>
          <p:nvPr/>
        </p:nvSpPr>
        <p:spPr>
          <a:xfrm>
            <a:off x="4876800" y="3951969"/>
            <a:ext cx="2719388" cy="162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690"/>
                </a:lnTo>
                <a:lnTo>
                  <a:pt x="2720134" y="144690"/>
                </a:lnTo>
                <a:lnTo>
                  <a:pt x="2720134" y="231007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48" name="Straight Connector 5"/>
          <p:cNvSpPr/>
          <p:nvPr/>
        </p:nvSpPr>
        <p:spPr>
          <a:xfrm flipH="1">
            <a:off x="4495800" y="3799569"/>
            <a:ext cx="449262" cy="2152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9482"/>
                </a:lnTo>
                <a:lnTo>
                  <a:pt x="74609" y="219482"/>
                </a:lnTo>
                <a:lnTo>
                  <a:pt x="74609" y="305799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49" name="Straight Connector 6"/>
          <p:cNvSpPr/>
          <p:nvPr/>
        </p:nvSpPr>
        <p:spPr>
          <a:xfrm>
            <a:off x="2438400" y="4782665"/>
            <a:ext cx="569913" cy="1907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4669"/>
                </a:lnTo>
                <a:lnTo>
                  <a:pt x="569407" y="184669"/>
                </a:lnTo>
                <a:lnTo>
                  <a:pt x="569407" y="270986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50" name="Straight Connector 7"/>
          <p:cNvSpPr/>
          <p:nvPr/>
        </p:nvSpPr>
        <p:spPr>
          <a:xfrm>
            <a:off x="1905000" y="4782665"/>
            <a:ext cx="569913" cy="1907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69407" y="0"/>
                </a:moveTo>
                <a:lnTo>
                  <a:pt x="569407" y="184669"/>
                </a:lnTo>
                <a:lnTo>
                  <a:pt x="0" y="184669"/>
                </a:lnTo>
                <a:lnTo>
                  <a:pt x="0" y="270986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51" name="Straight Connector 8"/>
          <p:cNvSpPr/>
          <p:nvPr/>
        </p:nvSpPr>
        <p:spPr>
          <a:xfrm>
            <a:off x="1905000" y="3951969"/>
            <a:ext cx="2986088" cy="1483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85477" y="0"/>
                </a:moveTo>
                <a:lnTo>
                  <a:pt x="2985477" y="124981"/>
                </a:lnTo>
                <a:lnTo>
                  <a:pt x="0" y="124981"/>
                </a:lnTo>
                <a:lnTo>
                  <a:pt x="0" y="211298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52" name="Straight Connector 9"/>
          <p:cNvSpPr/>
          <p:nvPr/>
        </p:nvSpPr>
        <p:spPr>
          <a:xfrm>
            <a:off x="3071813" y="3124199"/>
            <a:ext cx="1560512" cy="2319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4356"/>
                </a:lnTo>
                <a:lnTo>
                  <a:pt x="1561201" y="244356"/>
                </a:lnTo>
                <a:lnTo>
                  <a:pt x="1561201" y="330673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53" name="Straight Connector 10"/>
          <p:cNvSpPr/>
          <p:nvPr/>
        </p:nvSpPr>
        <p:spPr>
          <a:xfrm>
            <a:off x="1676400" y="3124200"/>
            <a:ext cx="1395413" cy="2794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94491" y="0"/>
                </a:moveTo>
                <a:lnTo>
                  <a:pt x="1394491" y="184669"/>
                </a:lnTo>
                <a:lnTo>
                  <a:pt x="0" y="184669"/>
                </a:lnTo>
                <a:lnTo>
                  <a:pt x="0" y="270986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54" name="Straight Connector 11"/>
          <p:cNvSpPr/>
          <p:nvPr/>
        </p:nvSpPr>
        <p:spPr>
          <a:xfrm>
            <a:off x="2667000" y="2362200"/>
            <a:ext cx="1968500" cy="1907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69768" y="0"/>
                </a:moveTo>
                <a:lnTo>
                  <a:pt x="1969768" y="184669"/>
                </a:lnTo>
                <a:lnTo>
                  <a:pt x="0" y="184669"/>
                </a:lnTo>
                <a:lnTo>
                  <a:pt x="0" y="270986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56" name="Group 22"/>
          <p:cNvGrpSpPr/>
          <p:nvPr/>
        </p:nvGrpSpPr>
        <p:grpSpPr>
          <a:xfrm>
            <a:off x="1905000" y="914400"/>
            <a:ext cx="5638799" cy="1447800"/>
            <a:chOff x="3398800" y="199739"/>
            <a:chExt cx="2443337" cy="5916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7" name="Rounded Rectangle 56"/>
            <p:cNvSpPr/>
            <p:nvPr/>
          </p:nvSpPr>
          <p:spPr>
            <a:xfrm>
              <a:off x="3398800" y="199739"/>
              <a:ext cx="2443337" cy="59166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8" name="Rounded Rectangle 14"/>
            <p:cNvSpPr/>
            <p:nvPr/>
          </p:nvSpPr>
          <p:spPr>
            <a:xfrm>
              <a:off x="3416129" y="217068"/>
              <a:ext cx="2408679" cy="5570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Compounds with the same molecular formula but different structures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24"/>
          <p:cNvGrpSpPr/>
          <p:nvPr/>
        </p:nvGrpSpPr>
        <p:grpSpPr>
          <a:xfrm>
            <a:off x="1359124" y="2632332"/>
            <a:ext cx="2821397" cy="415668"/>
            <a:chOff x="1240001" y="1062391"/>
            <a:chExt cx="2821397" cy="5916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1240001" y="1062391"/>
              <a:ext cx="2821397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2" name="Rounded Rectangle 17"/>
            <p:cNvSpPr/>
            <p:nvPr/>
          </p:nvSpPr>
          <p:spPr>
            <a:xfrm>
              <a:off x="1257330" y="1079720"/>
              <a:ext cx="2786739" cy="5570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Stereoisomer</a:t>
              </a: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382054" y="3442482"/>
            <a:ext cx="2353207" cy="415668"/>
            <a:chOff x="262932" y="1925043"/>
            <a:chExt cx="1986552" cy="5916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5" name="Rounded Rectangle 64"/>
            <p:cNvSpPr/>
            <p:nvPr/>
          </p:nvSpPr>
          <p:spPr>
            <a:xfrm>
              <a:off x="262932" y="1925043"/>
              <a:ext cx="1986552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6" name="Rounded Rectangle 20"/>
            <p:cNvSpPr/>
            <p:nvPr/>
          </p:nvSpPr>
          <p:spPr>
            <a:xfrm>
              <a:off x="280261" y="1942372"/>
              <a:ext cx="1951894" cy="5570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Conformation</a:t>
              </a:r>
            </a:p>
          </p:txBody>
        </p:sp>
      </p:grpSp>
      <p:grpSp>
        <p:nvGrpSpPr>
          <p:cNvPr id="68" name="Group 28"/>
          <p:cNvGrpSpPr/>
          <p:nvPr/>
        </p:nvGrpSpPr>
        <p:grpSpPr>
          <a:xfrm>
            <a:off x="3505200" y="3505200"/>
            <a:ext cx="2581926" cy="381000"/>
            <a:chOff x="2920939" y="1984730"/>
            <a:chExt cx="2581926" cy="5916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2920939" y="1984730"/>
              <a:ext cx="2581926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0" name="Rounded Rectangle 23"/>
            <p:cNvSpPr/>
            <p:nvPr/>
          </p:nvSpPr>
          <p:spPr>
            <a:xfrm>
              <a:off x="2938268" y="2002059"/>
              <a:ext cx="2547268" cy="5570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2860" tIns="22860" rIns="22860" bIns="22860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" dirty="0">
                <a:solidFill>
                  <a:schemeClr val="tx1"/>
                </a:solidFill>
              </a:endParaRP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Configuration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" dirty="0">
                <a:solidFill>
                  <a:schemeClr val="tx1"/>
                </a:solidFill>
              </a:endParaRP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32"/>
          <p:cNvGrpSpPr/>
          <p:nvPr/>
        </p:nvGrpSpPr>
        <p:grpSpPr>
          <a:xfrm>
            <a:off x="1143000" y="5105400"/>
            <a:ext cx="1173756" cy="415668"/>
            <a:chOff x="-50860" y="3650346"/>
            <a:chExt cx="1173756" cy="5916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5" name="Rounded Rectangle 74"/>
            <p:cNvSpPr/>
            <p:nvPr/>
          </p:nvSpPr>
          <p:spPr>
            <a:xfrm>
              <a:off x="191139" y="3650346"/>
              <a:ext cx="931757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6" name="Rounded Rectangle 29"/>
            <p:cNvSpPr/>
            <p:nvPr/>
          </p:nvSpPr>
          <p:spPr>
            <a:xfrm>
              <a:off x="-50860" y="3667677"/>
              <a:ext cx="1156428" cy="5570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Trans</a:t>
              </a:r>
            </a:p>
          </p:txBody>
        </p:sp>
      </p:grpSp>
      <p:grpSp>
        <p:nvGrpSpPr>
          <p:cNvPr id="77" name="Group 34"/>
          <p:cNvGrpSpPr/>
          <p:nvPr/>
        </p:nvGrpSpPr>
        <p:grpSpPr>
          <a:xfrm>
            <a:off x="2667000" y="5105400"/>
            <a:ext cx="931757" cy="415668"/>
            <a:chOff x="1329953" y="3650346"/>
            <a:chExt cx="931757" cy="5916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8" name="Rounded Rectangle 77"/>
            <p:cNvSpPr/>
            <p:nvPr/>
          </p:nvSpPr>
          <p:spPr>
            <a:xfrm>
              <a:off x="1329953" y="3650346"/>
              <a:ext cx="931757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9" name="Rounded Rectangle 32"/>
            <p:cNvSpPr/>
            <p:nvPr/>
          </p:nvSpPr>
          <p:spPr>
            <a:xfrm>
              <a:off x="1347282" y="3667675"/>
              <a:ext cx="897099" cy="5570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Cis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Rounded Rectangle 35"/>
          <p:cNvSpPr/>
          <p:nvPr/>
        </p:nvSpPr>
        <p:spPr>
          <a:xfrm>
            <a:off x="4038600" y="5181600"/>
            <a:ext cx="2133600" cy="391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i="1" dirty="0">
                <a:solidFill>
                  <a:schemeClr val="tx1"/>
                </a:solidFill>
              </a:rPr>
              <a:t>Diastereomer</a:t>
            </a:r>
          </a:p>
        </p:txBody>
      </p:sp>
      <p:sp>
        <p:nvSpPr>
          <p:cNvPr id="81" name="Rounded Rectangle 38"/>
          <p:cNvSpPr/>
          <p:nvPr/>
        </p:nvSpPr>
        <p:spPr>
          <a:xfrm>
            <a:off x="6553200" y="5181600"/>
            <a:ext cx="1905000" cy="391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5250" tIns="95250" rIns="95250" bIns="95250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i="1" dirty="0">
                <a:solidFill>
                  <a:schemeClr val="tx1"/>
                </a:solidFill>
              </a:rPr>
              <a:t>Enantiomer</a:t>
            </a:r>
          </a:p>
        </p:txBody>
      </p:sp>
      <p:sp>
        <p:nvSpPr>
          <p:cNvPr id="85" name="Rounded Rectangle 41"/>
          <p:cNvSpPr/>
          <p:nvPr/>
        </p:nvSpPr>
        <p:spPr>
          <a:xfrm>
            <a:off x="5257800" y="2667000"/>
            <a:ext cx="2770883" cy="3913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Constitutional isomers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276600" y="685800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TAVIA" pitchFamily="2" charset="2"/>
              </a:rPr>
              <a:t>Isomerism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88" name="Group 30"/>
          <p:cNvGrpSpPr/>
          <p:nvPr/>
        </p:nvGrpSpPr>
        <p:grpSpPr>
          <a:xfrm>
            <a:off x="5867400" y="4343400"/>
            <a:ext cx="1905000" cy="415668"/>
            <a:chOff x="-91683" y="2787694"/>
            <a:chExt cx="2440940" cy="591665"/>
          </a:xfrm>
          <a:solidFill>
            <a:schemeClr val="bg2"/>
          </a:solidFill>
        </p:grpSpPr>
        <p:sp>
          <p:nvSpPr>
            <p:cNvPr id="89" name="Rounded Rectangle 88"/>
            <p:cNvSpPr/>
            <p:nvPr/>
          </p:nvSpPr>
          <p:spPr>
            <a:xfrm>
              <a:off x="103592" y="2787694"/>
              <a:ext cx="2245665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0" name="Rounded Rectangle 26"/>
            <p:cNvSpPr/>
            <p:nvPr/>
          </p:nvSpPr>
          <p:spPr>
            <a:xfrm>
              <a:off x="-91683" y="2805023"/>
              <a:ext cx="2423611" cy="5570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Optical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Straight Connector 9"/>
          <p:cNvSpPr/>
          <p:nvPr/>
        </p:nvSpPr>
        <p:spPr>
          <a:xfrm>
            <a:off x="6577013" y="4800599"/>
            <a:ext cx="1560512" cy="2319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4356"/>
                </a:lnTo>
                <a:lnTo>
                  <a:pt x="1561201" y="244356"/>
                </a:lnTo>
                <a:lnTo>
                  <a:pt x="1561201" y="330673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92" name="Straight Connector 10"/>
          <p:cNvSpPr/>
          <p:nvPr/>
        </p:nvSpPr>
        <p:spPr>
          <a:xfrm>
            <a:off x="5181600" y="4876800"/>
            <a:ext cx="1447800" cy="3048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94491" y="0"/>
                </a:moveTo>
                <a:lnTo>
                  <a:pt x="1394491" y="184669"/>
                </a:lnTo>
                <a:lnTo>
                  <a:pt x="0" y="184669"/>
                </a:lnTo>
                <a:lnTo>
                  <a:pt x="0" y="270986"/>
                </a:lnTo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41" name="Group 30"/>
          <p:cNvGrpSpPr/>
          <p:nvPr/>
        </p:nvGrpSpPr>
        <p:grpSpPr>
          <a:xfrm>
            <a:off x="1066800" y="4343400"/>
            <a:ext cx="1905000" cy="415668"/>
            <a:chOff x="-91683" y="2787694"/>
            <a:chExt cx="2440940" cy="591665"/>
          </a:xfrm>
          <a:solidFill>
            <a:schemeClr val="bg2"/>
          </a:solidFill>
        </p:grpSpPr>
        <p:sp>
          <p:nvSpPr>
            <p:cNvPr id="42" name="Rounded Rectangle 41"/>
            <p:cNvSpPr/>
            <p:nvPr/>
          </p:nvSpPr>
          <p:spPr>
            <a:xfrm>
              <a:off x="103592" y="2787694"/>
              <a:ext cx="2245665" cy="591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3" name="Rounded Rectangle 26"/>
            <p:cNvSpPr/>
            <p:nvPr/>
          </p:nvSpPr>
          <p:spPr>
            <a:xfrm>
              <a:off x="-91683" y="2805023"/>
              <a:ext cx="2423611" cy="5570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Geometrical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4126835" cy="646331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Axis of Symmetry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600200"/>
            <a:ext cx="708258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Rotation about an axis through an angle 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360° coincides with itself n times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Sum of C(2) &amp; C(3) axis of symmetry 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2708911" cy="1828800"/>
          </a:xfrm>
          <a:prstGeom prst="rect">
            <a:avLst/>
          </a:prstGeom>
          <a:noFill/>
        </p:spPr>
      </p:pic>
      <p:sp>
        <p:nvSpPr>
          <p:cNvPr id="2052" name="AutoShape 4" descr="Which of the following molecules has axis of symmetry and a coaxial plane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Which of the following molecules has axis of symmetry and a coaxial plane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Which of the following molecules has axis of symmetry and a coaxial plane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O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O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O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Which of the following molecules has axis of symmetry and a coaxial plane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352800"/>
            <a:ext cx="1504950" cy="13049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71600" y="518160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C3 / C2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181600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66" name="Picture 18" descr="How many plane of symmetry in given molecule (Benzene) ?35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1" y="3402470"/>
            <a:ext cx="1524000" cy="143623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705600" y="5105400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419600" y="1143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jectives 1.Structural isomerism: chain, positional, functional,  ring-chain, isomerism, metamerism, tautomerism Homologous series  2.Stereoisomerism: conformational,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819400"/>
            <a:ext cx="4673599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381000"/>
            <a:ext cx="5741984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Centre of Symmetry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066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630952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/>
              <a:t>a point in the molecule through which if a line is drawn in </a:t>
            </a:r>
          </a:p>
          <a:p>
            <a:pPr algn="ctr"/>
            <a:r>
              <a:rPr lang="en-US" sz="2400" dirty="0" smtClean="0"/>
              <a:t>one direction and extended to equal distance in opposite direction, </a:t>
            </a:r>
          </a:p>
          <a:p>
            <a:pPr algn="ctr"/>
            <a:r>
              <a:rPr lang="en-US" sz="2400" dirty="0" smtClean="0"/>
              <a:t>it meets another similar group or atom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0" name="Picture 6" descr="Symmetry Elements | SpringerL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3200400" cy="322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xample (4 fold axis of&#10;symmetry)&#10;1, 2, 3, 4 -tetramethyl cyclobutan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328" y="2514600"/>
            <a:ext cx="6268872" cy="4038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304800"/>
            <a:ext cx="642605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Alternating Axis of Symmetry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841" y="1219200"/>
            <a:ext cx="6490559" cy="12003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Rotation by angle 360/n about an axis followed by </a:t>
            </a:r>
          </a:p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Reflection in a plane perpendicular to the axis </a:t>
            </a:r>
          </a:p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Meets identical mirror image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19600" y="914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85800"/>
            <a:ext cx="4714752" cy="369332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BATAVIA" pitchFamily="2" charset="2"/>
              </a:rPr>
              <a:t>Chirotopic</a:t>
            </a:r>
            <a:r>
              <a:rPr lang="en-US" dirty="0" smtClean="0">
                <a:latin typeface="BATAVIA" pitchFamily="2" charset="2"/>
              </a:rPr>
              <a:t>  &amp;  </a:t>
            </a:r>
            <a:r>
              <a:rPr lang="en-US" dirty="0" err="1" smtClean="0">
                <a:latin typeface="BATAVIA" pitchFamily="2" charset="2"/>
              </a:rPr>
              <a:t>Achirotopic</a:t>
            </a:r>
            <a:r>
              <a:rPr lang="en-US" dirty="0" smtClean="0">
                <a:latin typeface="BATAVIA" pitchFamily="2" charset="2"/>
              </a:rPr>
              <a:t> center </a:t>
            </a:r>
            <a:endParaRPr lang="en-US" dirty="0">
              <a:latin typeface="BATAVIA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371600"/>
            <a:ext cx="6066917" cy="646331"/>
          </a:xfrm>
          <a:prstGeom prst="rect">
            <a:avLst/>
          </a:prstGeom>
          <a:solidFill>
            <a:srgbClr val="FF66FF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Chirotopic</a:t>
            </a:r>
            <a:r>
              <a:rPr lang="en-US" b="1" dirty="0" smtClean="0"/>
              <a:t> center </a:t>
            </a:r>
            <a:r>
              <a:rPr lang="en-US" dirty="0" smtClean="0"/>
              <a:t>is one which resides in a </a:t>
            </a:r>
            <a:r>
              <a:rPr lang="en-US" dirty="0" err="1" smtClean="0"/>
              <a:t>chiral</a:t>
            </a:r>
            <a:r>
              <a:rPr lang="en-US" dirty="0" smtClean="0"/>
              <a:t> environment, </a:t>
            </a:r>
          </a:p>
          <a:p>
            <a:r>
              <a:rPr lang="en-US" dirty="0" smtClean="0"/>
              <a:t>in lactic acid, all groups &amp; atoms are </a:t>
            </a:r>
            <a:r>
              <a:rPr lang="en-US" dirty="0" err="1" smtClean="0"/>
              <a:t>chirotopic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362200"/>
            <a:ext cx="6873420" cy="120032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Achirotopic</a:t>
            </a:r>
            <a:r>
              <a:rPr lang="en-US" b="1" dirty="0" smtClean="0"/>
              <a:t> center</a:t>
            </a:r>
            <a:r>
              <a:rPr lang="en-US" dirty="0" smtClean="0"/>
              <a:t> is one which resides in an </a:t>
            </a:r>
            <a:r>
              <a:rPr lang="en-US" dirty="0" err="1" smtClean="0"/>
              <a:t>achiral</a:t>
            </a:r>
            <a:r>
              <a:rPr lang="en-US" dirty="0" smtClean="0"/>
              <a:t> environment, </a:t>
            </a:r>
          </a:p>
          <a:p>
            <a:r>
              <a:rPr lang="en-US" dirty="0" err="1" smtClean="0"/>
              <a:t>ie</a:t>
            </a:r>
            <a:r>
              <a:rPr lang="en-US" dirty="0" smtClean="0"/>
              <a:t> contains any one symmetry element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propanoic</a:t>
            </a:r>
            <a:r>
              <a:rPr lang="en-US" dirty="0" smtClean="0"/>
              <a:t> acid, all atoms &amp; groups are </a:t>
            </a:r>
            <a:r>
              <a:rPr lang="en-US" dirty="0" err="1" smtClean="0"/>
              <a:t>achirotopic</a:t>
            </a:r>
            <a:r>
              <a:rPr lang="en-US" dirty="0" smtClean="0"/>
              <a:t> as they are reside </a:t>
            </a:r>
          </a:p>
          <a:p>
            <a:r>
              <a:rPr lang="en-US" dirty="0" smtClean="0"/>
              <a:t>in a </a:t>
            </a:r>
            <a:r>
              <a:rPr lang="en-US" dirty="0" err="1" smtClean="0"/>
              <a:t>achiral</a:t>
            </a:r>
            <a:r>
              <a:rPr lang="en-US" dirty="0" smtClean="0"/>
              <a:t> environment.</a:t>
            </a:r>
            <a:endParaRPr lang="en-US" dirty="0"/>
          </a:p>
        </p:txBody>
      </p:sp>
      <p:pic>
        <p:nvPicPr>
          <p:cNvPr id="162818" name="Picture 2" descr="https://tse2.mm.bing.net/th?id=OIP.T7SnE9HaRfPmKQQjBX68mgHaFa&amp;pid=Api&amp;P=0&amp;h=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86200"/>
            <a:ext cx="1718310" cy="1257300"/>
          </a:xfrm>
          <a:prstGeom prst="rect">
            <a:avLst/>
          </a:prstGeom>
          <a:solidFill>
            <a:srgbClr val="33CC33"/>
          </a:solidFill>
          <a:ln>
            <a:solidFill>
              <a:srgbClr val="FF3300"/>
            </a:solidFill>
          </a:ln>
        </p:spPr>
      </p:pic>
      <p:pic>
        <p:nvPicPr>
          <p:cNvPr id="162820" name="Picture 4" descr="https://tse2.mm.bing.net/th?id=OIP.5pxJxHtfBIrDVBBAvhKTVgAAAA&amp;pid=Api&amp;P=0&amp;h=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2133600" cy="17145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33600" y="5257800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Lactic 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28800"/>
            <a:ext cx="75438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Stereogenecity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Chirotopicity</a:t>
            </a:r>
            <a:r>
              <a:rPr lang="en-US" sz="2400" dirty="0" smtClean="0"/>
              <a:t> are two distinct characters of an asymmetric atom, </a:t>
            </a:r>
            <a:r>
              <a:rPr lang="en-US" sz="2400" dirty="0" err="1" smtClean="0"/>
              <a:t>Stereogenecity</a:t>
            </a:r>
            <a:r>
              <a:rPr lang="en-US" sz="2400" dirty="0" smtClean="0"/>
              <a:t> is dependent on bonding connectivity but </a:t>
            </a:r>
            <a:r>
              <a:rPr lang="en-US" sz="2400" dirty="0" err="1" smtClean="0"/>
              <a:t>chirotopicity</a:t>
            </a:r>
            <a:r>
              <a:rPr lang="en-US" sz="2400" dirty="0" smtClean="0"/>
              <a:t> is determined only by local symmetry.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400800" cy="762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BATAVIA" pitchFamily="2" charset="2"/>
              </a:rPr>
              <a:t>Stereogenicity</a:t>
            </a:r>
            <a:r>
              <a:rPr lang="en-US" sz="2400" dirty="0" smtClean="0">
                <a:solidFill>
                  <a:srgbClr val="FF0000"/>
                </a:solidFill>
                <a:latin typeface="BATAVIA" pitchFamily="2" charset="2"/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  <a:latin typeface="BATAVIA" pitchFamily="2" charset="2"/>
              </a:rPr>
              <a:t>Chirotopicity</a:t>
            </a:r>
            <a:endParaRPr lang="en-US" sz="2400" dirty="0">
              <a:solidFill>
                <a:srgbClr val="FF0000"/>
              </a:solidFill>
              <a:latin typeface="BATAVIA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429000"/>
            <a:ext cx="75438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Stereogenicity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occurs by producing a different isomer on  exchange of any two atoms in the center. 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chirotopicity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atom is one which resides in 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chiral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environment.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724400"/>
            <a:ext cx="7543800" cy="156966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Stereogenecity</a:t>
            </a:r>
            <a:r>
              <a:rPr lang="en-US" sz="2400" dirty="0" smtClean="0"/>
              <a:t> and </a:t>
            </a:r>
            <a:r>
              <a:rPr lang="en-US" sz="2400" dirty="0" err="1" smtClean="0"/>
              <a:t>chirotopicity</a:t>
            </a:r>
            <a:r>
              <a:rPr lang="en-US" sz="2400" dirty="0" smtClean="0"/>
              <a:t> may not coincide in many centers. In Lactic acid, carbon atom is </a:t>
            </a:r>
            <a:r>
              <a:rPr lang="en-US" sz="2400" dirty="0" err="1" smtClean="0"/>
              <a:t>chirotopic</a:t>
            </a:r>
            <a:r>
              <a:rPr lang="en-US" sz="2400" dirty="0" smtClean="0"/>
              <a:t> as well as </a:t>
            </a:r>
            <a:r>
              <a:rPr lang="en-US" sz="2400" dirty="0" err="1" smtClean="0"/>
              <a:t>stereogenic</a:t>
            </a:r>
            <a:r>
              <a:rPr lang="en-US" sz="2400" dirty="0" smtClean="0"/>
              <a:t> but the groups H, OH, CH3, COOH are </a:t>
            </a:r>
            <a:r>
              <a:rPr lang="en-US" sz="2400" dirty="0" err="1" smtClean="0"/>
              <a:t>chirotopic</a:t>
            </a:r>
            <a:r>
              <a:rPr lang="en-US" sz="2400" dirty="0" smtClean="0"/>
              <a:t> but non-</a:t>
            </a:r>
            <a:r>
              <a:rPr lang="en-US" sz="2400" dirty="0" err="1" smtClean="0"/>
              <a:t>stereogenic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762000" y="3810000"/>
          <a:ext cx="2438400" cy="1935163"/>
        </p:xfrm>
        <a:graphic>
          <a:graphicData uri="http://schemas.openxmlformats.org/presentationml/2006/ole">
            <p:oleObj spid="_x0000_s161795" name="CS ChemDraw Drawing" r:id="rId3" imgW="2438017" imgH="1935338" progId="ChemDraw.Document.6.0">
              <p:embed/>
            </p:oleObj>
          </a:graphicData>
        </a:graphic>
      </p:graphicFrame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990600" y="1143000"/>
          <a:ext cx="2438400" cy="1982787"/>
        </p:xfrm>
        <a:graphic>
          <a:graphicData uri="http://schemas.openxmlformats.org/presentationml/2006/ole">
            <p:oleObj spid="_x0000_s161796" name="CS ChemDraw Drawing" r:id="rId4" imgW="2438017" imgH="1982167" progId="ChemDraw.Document.6.0">
              <p:embed/>
            </p:oleObj>
          </a:graphicData>
        </a:graphic>
      </p:graphicFrame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3429000" y="3429000"/>
          <a:ext cx="5060950" cy="2533650"/>
        </p:xfrm>
        <a:graphic>
          <a:graphicData uri="http://schemas.openxmlformats.org/presentationml/2006/ole">
            <p:oleObj spid="_x0000_s161797" name="CS ChemDraw Drawing" r:id="rId5" imgW="5060830" imgH="2534133" progId="ChemDraw.Document.6.0">
              <p:embed/>
            </p:oleObj>
          </a:graphicData>
        </a:graphic>
      </p:graphicFrame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5638800" y="914400"/>
          <a:ext cx="2187575" cy="2144713"/>
        </p:xfrm>
        <a:graphic>
          <a:graphicData uri="http://schemas.openxmlformats.org/presentationml/2006/ole">
            <p:oleObj spid="_x0000_s161799" name="CS ChemDraw Drawing" r:id="rId6" imgW="2188042" imgH="21453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057400"/>
            <a:ext cx="7388225" cy="2705869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Brush Script MT" pitchFamily="66" charset="0"/>
              </a:rPr>
              <a:t>The </a:t>
            </a:r>
            <a:r>
              <a:rPr lang="en-US" sz="3600" b="1" dirty="0">
                <a:solidFill>
                  <a:srgbClr val="C00000"/>
                </a:solidFill>
                <a:latin typeface="Brush Script MT" pitchFamily="66" charset="0"/>
              </a:rPr>
              <a:t>maximum</a:t>
            </a:r>
            <a:r>
              <a:rPr lang="en-US" sz="3600" dirty="0">
                <a:latin typeface="Brush Script MT" pitchFamily="66" charset="0"/>
              </a:rPr>
              <a:t> number of </a:t>
            </a:r>
            <a:r>
              <a:rPr lang="en-US" sz="3600" dirty="0" err="1">
                <a:latin typeface="Brush Script MT" pitchFamily="66" charset="0"/>
              </a:rPr>
              <a:t>stereoisomers</a:t>
            </a:r>
            <a:r>
              <a:rPr lang="en-US" sz="3600" dirty="0">
                <a:latin typeface="Brush Script MT" pitchFamily="66" charset="0"/>
              </a:rPr>
              <a:t> that can exist is equal </a:t>
            </a:r>
            <a:r>
              <a:rPr lang="en-US" sz="3600" dirty="0" smtClean="0">
                <a:latin typeface="Brush Script MT" pitchFamily="66" charset="0"/>
              </a:rPr>
              <a:t>to         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b="1" baseline="30000" dirty="0" smtClean="0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4400" dirty="0" smtClean="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latin typeface="Brush Script MT" pitchFamily="66" charset="0"/>
              </a:rPr>
              <a:t>where n is the number of tetrahedral </a:t>
            </a:r>
            <a:r>
              <a:rPr lang="en-US" sz="3600" dirty="0" err="1" smtClean="0">
                <a:latin typeface="Brush Script MT" pitchFamily="66" charset="0"/>
              </a:rPr>
              <a:t>stereogenic</a:t>
            </a:r>
            <a:r>
              <a:rPr lang="en-US" sz="3600" dirty="0" smtClean="0">
                <a:latin typeface="Brush Script MT" pitchFamily="66" charset="0"/>
              </a:rPr>
              <a:t> carbons  in the molecule. </a:t>
            </a:r>
            <a:endParaRPr lang="en-US" sz="3600" dirty="0">
              <a:latin typeface="Brush Script MT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85800"/>
            <a:ext cx="7772400" cy="1143000"/>
          </a:xfrm>
          <a:prstGeom prst="rect">
            <a:avLst/>
          </a:prstGeom>
          <a:solidFill>
            <a:srgbClr val="CAA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many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stereoisomers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exist?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141893"/>
            <a:ext cx="7630422" cy="954107"/>
          </a:xfrm>
          <a:prstGeom prst="rect">
            <a:avLst/>
          </a:prstGeom>
          <a:solidFill>
            <a:srgbClr val="9966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Interchange of any two groups in one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Enantiomer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produces the other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Enantiomer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381000"/>
            <a:ext cx="4007827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VIA" pitchFamily="2" charset="2"/>
              </a:rPr>
              <a:t>enantiomer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VIA" pitchFamily="2" charset="2"/>
            </a:endParaRPr>
          </a:p>
        </p:txBody>
      </p:sp>
      <p:pic>
        <p:nvPicPr>
          <p:cNvPr id="102402" name="Picture 2" descr="Optical Isomerism - Chemistry Class 11 - NEET PDF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364" y="1828800"/>
            <a:ext cx="4577311" cy="31944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219200"/>
            <a:ext cx="780553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Enantiomers</a:t>
            </a:r>
            <a:r>
              <a:rPr lang="en-US" sz="2000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are </a:t>
            </a:r>
            <a:r>
              <a:rPr lang="en-US" sz="2000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chiral</a:t>
            </a:r>
            <a:r>
              <a:rPr lang="en-US" sz="2000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molecules that are </a:t>
            </a:r>
            <a:r>
              <a:rPr lang="en-US" sz="2000" b="1" cap="none" spc="0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mirror image </a:t>
            </a:r>
            <a:r>
              <a:rPr lang="en-US" sz="2000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one another</a:t>
            </a:r>
          </a:p>
          <a:p>
            <a:pPr algn="ctr"/>
            <a:endParaRPr lang="en-US" sz="20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Enantiomers</a:t>
            </a:r>
            <a:r>
              <a:rPr lang="en-US" sz="2000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have same physical properties except specific rotation</a:t>
            </a:r>
            <a:endParaRPr lang="en-US" sz="2000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tereochemistry-Organic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1"/>
            <a:ext cx="6248400" cy="434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3400" y="609600"/>
            <a:ext cx="8347670" cy="22159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Diastereomers</a:t>
            </a:r>
            <a:endParaRPr lang="en-US" sz="48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Stereo isomers that are not mirror image of each other</a:t>
            </a:r>
          </a:p>
          <a:p>
            <a:pPr algn="ctr"/>
            <a:r>
              <a:rPr lang="en-US" sz="22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have different physical properties like </a:t>
            </a:r>
            <a:r>
              <a:rPr lang="en-US" sz="2200" b="1" cap="none" spc="0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m.p</a:t>
            </a:r>
            <a:r>
              <a:rPr lang="en-US" sz="22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en-US" sz="2200" b="1" cap="none" spc="0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b.p</a:t>
            </a:r>
            <a:r>
              <a:rPr lang="en-US" sz="22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solubility, </a:t>
            </a:r>
            <a:r>
              <a:rPr lang="en-US" sz="2200" b="1" cap="none" spc="0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r.i</a:t>
            </a:r>
            <a:r>
              <a:rPr lang="en-US" sz="22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Diastereomers</a:t>
            </a: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have different specific rotation 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they may have same or opposite sign of rotation</a:t>
            </a:r>
            <a:endParaRPr lang="en-US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5486400"/>
            <a:ext cx="411798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Diastereomers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&amp; III, I &amp; IV, II &amp; III, II &amp; IV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800600"/>
            <a:ext cx="1621919" cy="369332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Enantiomers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4800600"/>
            <a:ext cx="162191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Enantiomers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343400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I                      II                               III                        IV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81000"/>
            <a:ext cx="3676198" cy="1477328"/>
          </a:xfrm>
          <a:prstGeom prst="rect">
            <a:avLst/>
          </a:prstGeom>
          <a:solidFill>
            <a:srgbClr val="31A15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Tartaric acid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Chiral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Centers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648200"/>
            <a:ext cx="4156010" cy="1815882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en-US" sz="24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&amp; II </a:t>
            </a:r>
            <a:r>
              <a:rPr lang="en-US" sz="2400" b="1" cap="none" spc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Enantiomers</a:t>
            </a:r>
            <a:endParaRPr lang="en-US" sz="2400" b="1" cap="none" spc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ln w="11430"/>
                <a:solidFill>
                  <a:srgbClr val="13F11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&amp; III, II &amp; III </a:t>
            </a:r>
            <a:r>
              <a:rPr lang="en-US" sz="2400" b="1" dirty="0" err="1" smtClean="0">
                <a:ln w="11430"/>
                <a:solidFill>
                  <a:srgbClr val="13F11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Diastereomers</a:t>
            </a:r>
            <a:endParaRPr lang="en-US" sz="2400" b="1" cap="none" spc="0" dirty="0" smtClean="0">
              <a:ln w="11430"/>
              <a:solidFill>
                <a:srgbClr val="13F11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 =  IV  Optically inactive</a:t>
            </a:r>
          </a:p>
          <a:p>
            <a:pPr algn="ctr"/>
            <a:r>
              <a:rPr lang="en-US" sz="3600" b="1" cap="none" spc="0" dirty="0" smtClean="0">
                <a:ln w="11430"/>
                <a:solidFill>
                  <a:srgbClr val="EDFC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i="1" u="sng" cap="none" spc="0" dirty="0" err="1" smtClean="0">
                <a:ln w="11430"/>
                <a:solidFill>
                  <a:srgbClr val="EDFC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Meso</a:t>
            </a:r>
            <a:r>
              <a:rPr lang="en-US" sz="3600" b="1" i="1" u="sng" cap="none" spc="0" dirty="0" smtClean="0">
                <a:ln w="11430"/>
                <a:solidFill>
                  <a:srgbClr val="EDFC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 Isomer</a:t>
            </a:r>
            <a:endParaRPr lang="en-US" sz="3600" b="1" i="1" u="sng" cap="none" spc="0" dirty="0">
              <a:ln w="11430"/>
              <a:solidFill>
                <a:srgbClr val="EDFC2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0356" name="Picture 4" descr="Tartaric acid and meso-tartaric acid are :EnantiomersDiastereomersgeometric  isomersNone of the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582692" cy="198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7400" y="3886200"/>
            <a:ext cx="5867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            II                 III             IV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3 Achiral Images, Stock Photos, 3D objects, &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577899" cy="4572000"/>
          </a:xfrm>
          <a:prstGeom prst="rect">
            <a:avLst/>
          </a:prstGeom>
          <a:noFill/>
        </p:spPr>
      </p:pic>
      <p:pic>
        <p:nvPicPr>
          <p:cNvPr id="13314" name="Picture 2" descr="6+ Hundred Chirality Royalty-Free Images, Stock Photos &amp; Pictures |  Shutter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362200"/>
            <a:ext cx="5787339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838200"/>
            <a:ext cx="7370929" cy="646331"/>
          </a:xfrm>
          <a:prstGeom prst="rect">
            <a:avLst/>
          </a:prstGeom>
          <a:solidFill>
            <a:srgbClr val="0066FF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BATAVIA" pitchFamily="2" charset="2"/>
              </a:rPr>
              <a:t>Symmetry  </a:t>
            </a:r>
            <a:r>
              <a:rPr lang="en-US" sz="3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BATAVIA" pitchFamily="2" charset="2"/>
              </a:rPr>
              <a:t>vs</a:t>
            </a:r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BATAVIA" pitchFamily="2" charset="2"/>
              </a:rPr>
              <a:t>  Asymmetry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BATAVI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90600"/>
            <a:ext cx="6391493" cy="646331"/>
          </a:xfrm>
          <a:prstGeom prst="rect">
            <a:avLst/>
          </a:prstGeom>
          <a:solidFill>
            <a:srgbClr val="CAA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TAVIA" pitchFamily="2" charset="2"/>
              </a:rPr>
              <a:t>Geometrical Isomerism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TAVIA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947928" cy="138499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Brush Script MT" pitchFamily="66" charset="0"/>
              </a:rPr>
              <a:t>occurs when atoms or groups arranged differently in space </a:t>
            </a:r>
          </a:p>
          <a:p>
            <a:pPr algn="ctr"/>
            <a:r>
              <a:rPr lang="en-US" sz="2800" dirty="0" smtClean="0">
                <a:latin typeface="Brush Script MT" pitchFamily="66" charset="0"/>
              </a:rPr>
              <a:t>due to </a:t>
            </a:r>
            <a:r>
              <a:rPr lang="en-US" sz="2800" b="1" dirty="0" smtClean="0">
                <a:solidFill>
                  <a:srgbClr val="0066FF"/>
                </a:solidFill>
                <a:latin typeface="Brush Script MT" pitchFamily="66" charset="0"/>
              </a:rPr>
              <a:t>restricted rotation </a:t>
            </a:r>
            <a:r>
              <a:rPr lang="en-US" sz="2800" dirty="0" smtClean="0">
                <a:latin typeface="Brush Script MT" pitchFamily="66" charset="0"/>
              </a:rPr>
              <a:t>of a bond or molecule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rush Script MT" pitchFamily="66" charset="0"/>
              </a:rPr>
              <a:t>(double bond or cyclic compound)</a:t>
            </a:r>
            <a:endParaRPr lang="en-US" sz="28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91000"/>
            <a:ext cx="7201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Geometrical isomers differ mainly in physical properties </a:t>
            </a:r>
          </a:p>
          <a:p>
            <a:pPr algn="ctr"/>
            <a:r>
              <a:rPr lang="en-US" sz="2400" dirty="0" smtClean="0"/>
              <a:t>like, </a:t>
            </a:r>
            <a:r>
              <a:rPr lang="en-US" sz="2400" b="1" dirty="0" err="1" smtClean="0">
                <a:solidFill>
                  <a:srgbClr val="C00000"/>
                </a:solidFill>
              </a:rPr>
              <a:t>b.p</a:t>
            </a:r>
            <a:r>
              <a:rPr lang="en-US" sz="2400" b="1" dirty="0" smtClean="0">
                <a:solidFill>
                  <a:srgbClr val="C00000"/>
                </a:solidFill>
              </a:rPr>
              <a:t>., </a:t>
            </a:r>
            <a:r>
              <a:rPr lang="en-US" sz="2400" b="1" dirty="0" err="1" smtClean="0">
                <a:solidFill>
                  <a:srgbClr val="C00000"/>
                </a:solidFill>
              </a:rPr>
              <a:t>m.p</a:t>
            </a:r>
            <a:r>
              <a:rPr lang="en-US" sz="2400" b="1" dirty="0" smtClean="0">
                <a:solidFill>
                  <a:srgbClr val="C00000"/>
                </a:solidFill>
              </a:rPr>
              <a:t>., solubility, dipole moment  &amp; </a:t>
            </a:r>
            <a:r>
              <a:rPr lang="en-US" sz="2400" b="1" dirty="0" err="1" smtClean="0">
                <a:solidFill>
                  <a:srgbClr val="C00000"/>
                </a:solidFill>
              </a:rPr>
              <a:t>r.i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1676400"/>
            <a:ext cx="304800" cy="38100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3581400"/>
            <a:ext cx="457200" cy="6096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What causes geometric isomers? + 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4876800" cy="1447799"/>
          </a:xfrm>
          <a:prstGeom prst="rect">
            <a:avLst/>
          </a:prstGeom>
          <a:noFill/>
        </p:spPr>
      </p:pic>
      <p:pic>
        <p:nvPicPr>
          <p:cNvPr id="144392" name="Picture 8" descr="21. Why is melting point of fumaric acid more than that of maleic acid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79248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2895600"/>
            <a:ext cx="2858347" cy="646331"/>
          </a:xfrm>
          <a:prstGeom prst="rect">
            <a:avLst/>
          </a:prstGeom>
          <a:solidFill>
            <a:srgbClr val="CAAF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Maleic</a:t>
            </a:r>
            <a:r>
              <a:rPr lang="en-US" dirty="0" smtClean="0"/>
              <a:t> acid gives anhydrous </a:t>
            </a:r>
          </a:p>
          <a:p>
            <a:pPr algn="ctr"/>
            <a:r>
              <a:rPr lang="en-US" dirty="0" smtClean="0"/>
              <a:t>on heating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648200"/>
            <a:ext cx="2824170" cy="646331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Fumaric</a:t>
            </a:r>
            <a:r>
              <a:rPr lang="en-US" dirty="0" smtClean="0"/>
              <a:t> acid does not gives </a:t>
            </a:r>
          </a:p>
          <a:p>
            <a:pPr algn="ctr"/>
            <a:r>
              <a:rPr lang="en-US" dirty="0" smtClean="0"/>
              <a:t>Anhydrous on heating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257800" y="3124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257800" y="4876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381000"/>
            <a:ext cx="6649576" cy="646331"/>
          </a:xfrm>
          <a:prstGeom prst="rect">
            <a:avLst/>
          </a:prstGeom>
          <a:solidFill>
            <a:srgbClr val="66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VIA" pitchFamily="2" charset="2"/>
              </a:rPr>
              <a:t>Cis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VIA" pitchFamily="2" charset="2"/>
              </a:rPr>
              <a:t>-Trans Nomenclature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VIA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514600"/>
            <a:ext cx="1885453" cy="4001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Maleic</a:t>
            </a:r>
            <a:r>
              <a:rPr lang="en-US" sz="2000" b="1" dirty="0" smtClean="0"/>
              <a:t> acid - </a:t>
            </a:r>
            <a:r>
              <a:rPr lang="en-US" sz="2000" b="1" dirty="0" err="1" smtClean="0">
                <a:solidFill>
                  <a:srgbClr val="FF0000"/>
                </a:solidFill>
              </a:rPr>
              <a:t>Cis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962400"/>
            <a:ext cx="2288255" cy="40011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Fumaric</a:t>
            </a:r>
            <a:r>
              <a:rPr lang="en-US" sz="2000" b="1" dirty="0" smtClean="0"/>
              <a:t> acid - </a:t>
            </a:r>
            <a:r>
              <a:rPr lang="en-US" sz="2000" b="1" dirty="0" smtClean="0">
                <a:solidFill>
                  <a:srgbClr val="FF0000"/>
                </a:solidFill>
              </a:rPr>
              <a:t>Trans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663252" cy="46166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lwe Cn BT" pitchFamily="18" charset="0"/>
              </a:rPr>
              <a:t>Limitations  of  </a:t>
            </a:r>
            <a:r>
              <a:rPr lang="en-US" sz="2800" dirty="0" err="1" smtClean="0">
                <a:solidFill>
                  <a:schemeClr val="bg1"/>
                </a:solidFill>
                <a:latin typeface="Belwe Cn BT" pitchFamily="18" charset="0"/>
              </a:rPr>
              <a:t>Cis</a:t>
            </a:r>
            <a:r>
              <a:rPr lang="en-US" sz="2800" dirty="0" smtClean="0">
                <a:solidFill>
                  <a:schemeClr val="bg1"/>
                </a:solidFill>
                <a:latin typeface="Belwe Cn BT" pitchFamily="18" charset="0"/>
              </a:rPr>
              <a:t> - Trans  nomenclature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Belwe Cn BT" pitchFamily="18" charset="0"/>
            </a:endParaRPr>
          </a:p>
          <a:p>
            <a:r>
              <a:rPr lang="en-US" sz="2400" dirty="0" err="1" smtClean="0">
                <a:solidFill>
                  <a:srgbClr val="66FFFF"/>
                </a:solidFill>
              </a:rPr>
              <a:t>Cis</a:t>
            </a:r>
            <a:r>
              <a:rPr lang="en-US" sz="2400" dirty="0" smtClean="0">
                <a:solidFill>
                  <a:srgbClr val="66FFFF"/>
                </a:solidFill>
              </a:rPr>
              <a:t>-Trans nomenclature is not applicable for molecules 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containing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four different connective </a:t>
            </a:r>
            <a:r>
              <a:rPr lang="en-US" sz="2400" dirty="0" err="1" smtClean="0">
                <a:solidFill>
                  <a:srgbClr val="FFFF00"/>
                </a:solidFill>
              </a:rPr>
              <a:t>substituents</a:t>
            </a:r>
            <a:r>
              <a:rPr lang="en-US" sz="2400" dirty="0" smtClean="0">
                <a:solidFill>
                  <a:srgbClr val="FFFF00"/>
                </a:solidFill>
              </a:rPr>
              <a:t>           </a:t>
            </a: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E / Z</a:t>
            </a:r>
          </a:p>
          <a:p>
            <a:pPr marL="342900" indent="-342900"/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AutoNum type="alphaLcParenR" startAt="2"/>
            </a:pPr>
            <a:r>
              <a:rPr lang="en-US" sz="2400" dirty="0" smtClean="0">
                <a:solidFill>
                  <a:srgbClr val="66FF33"/>
                </a:solidFill>
              </a:rPr>
              <a:t>C=N which contain three different connective substituent</a:t>
            </a:r>
          </a:p>
          <a:p>
            <a:pPr marL="342900" indent="-342900">
              <a:buAutoNum type="alphaLcParenR" startAt="2"/>
            </a:pPr>
            <a:endParaRPr lang="en-US" sz="2400" dirty="0" smtClean="0">
              <a:solidFill>
                <a:srgbClr val="66FF33"/>
              </a:solidFill>
            </a:endParaRPr>
          </a:p>
          <a:p>
            <a:pPr marL="342900" indent="-342900">
              <a:buAutoNum type="alphaLcParenR" startAt="2"/>
            </a:pPr>
            <a:endParaRPr lang="en-US" sz="2400" dirty="0" smtClean="0">
              <a:solidFill>
                <a:srgbClr val="66FF33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66FF33"/>
                </a:solidFill>
              </a:rPr>
              <a:t>			            </a:t>
            </a:r>
            <a:r>
              <a:rPr lang="en-US" sz="3600" b="1" dirty="0" err="1" smtClean="0">
                <a:solidFill>
                  <a:srgbClr val="66FF33"/>
                </a:solidFill>
                <a:latin typeface="Brush Script MT" pitchFamily="66" charset="0"/>
              </a:rPr>
              <a:t>Syn</a:t>
            </a:r>
            <a:r>
              <a:rPr lang="en-US" sz="3600" b="1" dirty="0" smtClean="0">
                <a:solidFill>
                  <a:srgbClr val="66FF33"/>
                </a:solidFill>
                <a:latin typeface="Brush Script MT" pitchFamily="66" charset="0"/>
              </a:rPr>
              <a:t> / Anti</a:t>
            </a:r>
          </a:p>
          <a:p>
            <a:pPr marL="342900" indent="-342900"/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0" y="3200400"/>
            <a:ext cx="3810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62400" y="4343400"/>
            <a:ext cx="381000" cy="533400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-Z notation for geometric isomer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429000"/>
            <a:ext cx="5177037" cy="20573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5334000"/>
            <a:ext cx="453970" cy="7694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371600"/>
            <a:ext cx="6779356" cy="1938992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 - from German word </a:t>
            </a:r>
            <a:r>
              <a:rPr lang="en-US" sz="2400" dirty="0" err="1" smtClean="0">
                <a:solidFill>
                  <a:schemeClr val="bg1"/>
                </a:solidFill>
              </a:rPr>
              <a:t>Zusammen</a:t>
            </a:r>
            <a:r>
              <a:rPr lang="en-US" sz="2400" dirty="0" smtClean="0">
                <a:solidFill>
                  <a:schemeClr val="bg1"/>
                </a:solidFill>
              </a:rPr>
              <a:t> meaning together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Higher priority groups on the same side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DCC17"/>
                </a:solidFill>
              </a:rPr>
              <a:t>E – from German word </a:t>
            </a:r>
            <a:r>
              <a:rPr lang="en-US" sz="2400" dirty="0" err="1" smtClean="0">
                <a:solidFill>
                  <a:srgbClr val="FDCC17"/>
                </a:solidFill>
              </a:rPr>
              <a:t>Entgegen</a:t>
            </a:r>
            <a:r>
              <a:rPr lang="en-US" sz="2400" dirty="0" smtClean="0">
                <a:solidFill>
                  <a:srgbClr val="FDCC17"/>
                </a:solidFill>
              </a:rPr>
              <a:t> meaning opposite</a:t>
            </a:r>
          </a:p>
          <a:p>
            <a:pPr algn="ctr"/>
            <a:r>
              <a:rPr lang="en-US" sz="2400" dirty="0" smtClean="0">
                <a:solidFill>
                  <a:srgbClr val="FDCC17"/>
                </a:solidFill>
              </a:rPr>
              <a:t>Higher priority groups on the opposite side</a:t>
            </a:r>
            <a:endParaRPr lang="en-US" sz="2400" dirty="0">
              <a:solidFill>
                <a:srgbClr val="FDCC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5334000"/>
            <a:ext cx="498855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609600"/>
            <a:ext cx="541205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VIA" pitchFamily="2" charset="2"/>
              </a:rPr>
              <a:t>E / Z Nomenclature</a:t>
            </a:r>
            <a:endParaRPr lang="en-US" sz="3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VIA" pitchFamily="2" charset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2133600"/>
            <a:ext cx="1890069" cy="584775"/>
          </a:xfrm>
          <a:prstGeom prst="rect">
            <a:avLst/>
          </a:prstGeom>
          <a:solidFill>
            <a:srgbClr val="FDCC1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Aldoxime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00400"/>
            <a:ext cx="2337499" cy="1200329"/>
          </a:xfrm>
          <a:prstGeom prst="rect">
            <a:avLst/>
          </a:prstGeom>
          <a:solidFill>
            <a:srgbClr val="66FFFF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Primary groups </a:t>
            </a:r>
          </a:p>
          <a:p>
            <a:r>
              <a:rPr lang="en-US" sz="2400" dirty="0" smtClean="0"/>
              <a:t>H and OH in the </a:t>
            </a:r>
          </a:p>
          <a:p>
            <a:r>
              <a:rPr lang="en-US" sz="2400" dirty="0" smtClean="0"/>
              <a:t>same side of C=N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47084" y="3048000"/>
            <a:ext cx="2239716" cy="1569660"/>
          </a:xfrm>
          <a:prstGeom prst="rect">
            <a:avLst/>
          </a:prstGeom>
          <a:solidFill>
            <a:srgbClr val="66FF33"/>
          </a:solidFill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Primary groups </a:t>
            </a:r>
          </a:p>
          <a:p>
            <a:r>
              <a:rPr lang="en-US" sz="2400" dirty="0" smtClean="0"/>
              <a:t>H and OH in the </a:t>
            </a:r>
          </a:p>
          <a:p>
            <a:r>
              <a:rPr lang="en-US" sz="2400" dirty="0" smtClean="0"/>
              <a:t>Opposite side </a:t>
            </a:r>
          </a:p>
          <a:p>
            <a:r>
              <a:rPr lang="en-US" sz="2400" dirty="0" smtClean="0"/>
              <a:t>of C=N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524000" y="990600"/>
            <a:ext cx="6006773" cy="584775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VIA" pitchFamily="2" charset="2"/>
              </a:rPr>
              <a:t>Syn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VIA" pitchFamily="2" charset="2"/>
              </a:rPr>
              <a:t> / Anti Nomenclature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TAVIA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71800" y="4724400"/>
            <a:ext cx="88184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4724400"/>
            <a:ext cx="1009122" cy="646331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Anti</a:t>
            </a:r>
            <a:endParaRPr lang="en-US" sz="36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2743200" y="3276600"/>
          <a:ext cx="3733800" cy="1101725"/>
        </p:xfrm>
        <a:graphic>
          <a:graphicData uri="http://schemas.openxmlformats.org/presentationml/2006/ole">
            <p:oleObj spid="_x0000_s147457" name="CS ChemDraw Drawing" r:id="rId3" imgW="4367650" imgH="1101246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133600"/>
            <a:ext cx="1880579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Ketoxime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2105063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Higher priority </a:t>
            </a:r>
          </a:p>
          <a:p>
            <a:r>
              <a:rPr lang="en-US" sz="2400" dirty="0" smtClean="0"/>
              <a:t>Group Et and </a:t>
            </a:r>
          </a:p>
          <a:p>
            <a:r>
              <a:rPr lang="en-US" sz="2400" dirty="0" smtClean="0"/>
              <a:t>OH in the same</a:t>
            </a:r>
          </a:p>
          <a:p>
            <a:r>
              <a:rPr lang="en-US" sz="2400" dirty="0" smtClean="0"/>
              <a:t>side of C=N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2895600"/>
            <a:ext cx="2111347" cy="1569660"/>
          </a:xfrm>
          <a:prstGeom prst="rect">
            <a:avLst/>
          </a:prstGeom>
          <a:solidFill>
            <a:srgbClr val="33CC33"/>
          </a:solidFill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Higher priority</a:t>
            </a:r>
          </a:p>
          <a:p>
            <a:r>
              <a:rPr lang="en-US" sz="2400" dirty="0" smtClean="0"/>
              <a:t>Group Me and </a:t>
            </a:r>
          </a:p>
          <a:p>
            <a:r>
              <a:rPr lang="en-US" sz="2400" dirty="0" smtClean="0"/>
              <a:t>OH in opposite </a:t>
            </a:r>
          </a:p>
          <a:p>
            <a:r>
              <a:rPr lang="en-US" sz="2400" dirty="0" smtClean="0"/>
              <a:t>Side of C=N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7273210" cy="923330"/>
          </a:xfrm>
          <a:prstGeom prst="rect">
            <a:avLst/>
          </a:prstGeom>
          <a:solidFill>
            <a:srgbClr val="CAAFFF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/ Anti Nomenclature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4724400"/>
            <a:ext cx="881844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4724400"/>
            <a:ext cx="1009122" cy="646331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Anti</a:t>
            </a:r>
            <a:endParaRPr lang="en-US" sz="36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2667000" y="3124200"/>
          <a:ext cx="3886200" cy="1219200"/>
        </p:xfrm>
        <a:graphic>
          <a:graphicData uri="http://schemas.openxmlformats.org/presentationml/2006/ole">
            <p:oleObj spid="_x0000_s146436" name="CS ChemDraw Drawing" r:id="rId3" imgW="4366116" imgH="1101246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0960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8400" y="685800"/>
            <a:ext cx="391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VIA" pitchFamily="2" charset="2"/>
              </a:rPr>
              <a:t>ACHIRAL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VI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8970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457200"/>
            <a:ext cx="332655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VIA" pitchFamily="2" charset="2"/>
              </a:rPr>
              <a:t>CHIRAL ITY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VIA" pitchFamily="2" charset="2"/>
            </a:endParaRPr>
          </a:p>
        </p:txBody>
      </p:sp>
      <p:sp>
        <p:nvSpPr>
          <p:cNvPr id="3076" name="AutoShape 4" descr="Chirality (chemistry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Chirality (chemistry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Explain what is meant by the term &quot;chiral molecule&quot;. | Homework.Stud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038600"/>
            <a:ext cx="4295775" cy="241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ral and Achiral Molecules : Pharmaguid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62825" cy="32385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4419600"/>
            <a:ext cx="713355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Asymmetry    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Chirality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00600" y="48006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hat is chiral center or stereogenic center? | by KAKALI GHOSH ,  Teacher,blogger. M.Sc chemistry. | 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5410200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381000"/>
            <a:ext cx="7315200" cy="16927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Stereogenic</a:t>
            </a:r>
            <a:r>
              <a:rPr lang="en-US" sz="2000" b="1" dirty="0" smtClean="0">
                <a:solidFill>
                  <a:srgbClr val="FF0000"/>
                </a:solidFill>
              </a:rPr>
              <a:t> Center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 atom on which an interchange of                 any two atoms or groups result in a new stereoisomer</a:t>
            </a: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When the new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stereoisomers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is 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enantiomer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the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Stereogenic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center is called </a:t>
            </a:r>
            <a:r>
              <a:rPr lang="en-US" sz="2400" b="1" dirty="0" err="1" smtClean="0">
                <a:solidFill>
                  <a:srgbClr val="31A15E"/>
                </a:solidFill>
              </a:rPr>
              <a:t>Chiral</a:t>
            </a:r>
            <a:r>
              <a:rPr lang="en-US" sz="2400" b="1" dirty="0" smtClean="0">
                <a:solidFill>
                  <a:srgbClr val="31A15E"/>
                </a:solidFill>
              </a:rPr>
              <a:t> Center</a:t>
            </a:r>
            <a:endParaRPr lang="en-US" sz="2400" b="1" dirty="0">
              <a:solidFill>
                <a:srgbClr val="31A15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05200" y="457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685800"/>
            <a:ext cx="67938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VIA" pitchFamily="2" charset="2"/>
              </a:rPr>
              <a:t>Projection  formula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VIA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514600"/>
            <a:ext cx="492474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  Flying-Wedge Projection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352800"/>
            <a:ext cx="427469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2.   Fischer Projection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267200"/>
            <a:ext cx="49259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  Saw-horse Projection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5257800"/>
            <a:ext cx="4657172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  Newman Projection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447800"/>
            <a:ext cx="7396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Molecules can be visualized and represented on a paper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by several projection formulae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762000"/>
            <a:ext cx="481593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Flying Wedge Projection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9154" name="Picture 2" descr="What is wedge formula? Explain with suitable example. - Sarthaks eConnect |  Largest Online Education Commun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228339" cy="2209800"/>
          </a:xfrm>
          <a:prstGeom prst="rect">
            <a:avLst/>
          </a:prstGeom>
          <a:noFill/>
        </p:spPr>
      </p:pic>
      <p:pic>
        <p:nvPicPr>
          <p:cNvPr id="49156" name="Picture 4" descr="stereochemi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0"/>
            <a:ext cx="4979249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782</Words>
  <Application>Microsoft Office PowerPoint</Application>
  <PresentationFormat>On-screen Show (4:3)</PresentationFormat>
  <Paragraphs>164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Stereogenicity &amp; Chirotopicity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Palas Das</dc:creator>
  <cp:lastModifiedBy>Palas Das</cp:lastModifiedBy>
  <cp:revision>276</cp:revision>
  <dcterms:created xsi:type="dcterms:W3CDTF">2006-08-16T00:00:00Z</dcterms:created>
  <dcterms:modified xsi:type="dcterms:W3CDTF">2024-11-28T06:14:36Z</dcterms:modified>
</cp:coreProperties>
</file>