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98" r:id="rId4"/>
    <p:sldId id="305" r:id="rId5"/>
    <p:sldId id="304" r:id="rId6"/>
    <p:sldId id="279" r:id="rId7"/>
    <p:sldId id="280" r:id="rId8"/>
    <p:sldId id="327" r:id="rId9"/>
    <p:sldId id="328" r:id="rId10"/>
    <p:sldId id="281" r:id="rId11"/>
    <p:sldId id="282" r:id="rId12"/>
    <p:sldId id="308" r:id="rId13"/>
    <p:sldId id="266" r:id="rId14"/>
    <p:sldId id="311" r:id="rId15"/>
    <p:sldId id="261" r:id="rId16"/>
    <p:sldId id="262" r:id="rId17"/>
    <p:sldId id="263" r:id="rId18"/>
    <p:sldId id="332" r:id="rId19"/>
    <p:sldId id="264" r:id="rId20"/>
    <p:sldId id="267" r:id="rId21"/>
    <p:sldId id="333" r:id="rId22"/>
    <p:sldId id="270" r:id="rId23"/>
    <p:sldId id="272" r:id="rId24"/>
    <p:sldId id="273" r:id="rId25"/>
    <p:sldId id="275" r:id="rId26"/>
    <p:sldId id="334" r:id="rId27"/>
    <p:sldId id="276" r:id="rId28"/>
    <p:sldId id="277" r:id="rId29"/>
    <p:sldId id="309" r:id="rId30"/>
    <p:sldId id="307" r:id="rId31"/>
    <p:sldId id="318" r:id="rId32"/>
    <p:sldId id="329" r:id="rId33"/>
    <p:sldId id="293" r:id="rId34"/>
    <p:sldId id="320" r:id="rId35"/>
    <p:sldId id="321" r:id="rId36"/>
    <p:sldId id="312" r:id="rId37"/>
    <p:sldId id="330" r:id="rId38"/>
    <p:sldId id="331" r:id="rId39"/>
    <p:sldId id="313" r:id="rId40"/>
    <p:sldId id="335" r:id="rId41"/>
    <p:sldId id="336" r:id="rId42"/>
    <p:sldId id="337" r:id="rId43"/>
    <p:sldId id="28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CC"/>
    <a:srgbClr val="FF66FF"/>
    <a:srgbClr val="FD5965"/>
    <a:srgbClr val="33CC33"/>
    <a:srgbClr val="FF3300"/>
    <a:srgbClr val="00FF00"/>
    <a:srgbClr val="00FFCC"/>
    <a:srgbClr val="66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76437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19E4-9010-4DD6-BCEE-9665032684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E148B-5F17-419B-B136-DEE7EE10F902}">
      <dgm:prSet phldrT="[Text]"/>
      <dgm:spPr/>
      <dgm:t>
        <a:bodyPr/>
        <a:lstStyle/>
        <a:p>
          <a:r>
            <a:rPr lang="en-US" dirty="0" smtClean="0"/>
            <a:t>Intentional  or </a:t>
          </a:r>
          <a:r>
            <a:rPr lang="en-US" dirty="0" err="1" smtClean="0"/>
            <a:t>Unintensional</a:t>
          </a:r>
          <a:endParaRPr lang="en-US" dirty="0"/>
        </a:p>
      </dgm:t>
    </dgm:pt>
    <dgm:pt modelId="{45C857BC-A733-456D-8D85-5BD430BF6937}" type="parTrans" cxnId="{042F48B1-3105-428D-95B7-34D052464AC9}">
      <dgm:prSet/>
      <dgm:spPr/>
      <dgm:t>
        <a:bodyPr/>
        <a:lstStyle/>
        <a:p>
          <a:endParaRPr lang="en-US"/>
        </a:p>
      </dgm:t>
    </dgm:pt>
    <dgm:pt modelId="{36521EA9-2FA0-4714-9B0C-9B370D9F59D2}" type="sibTrans" cxnId="{042F48B1-3105-428D-95B7-34D052464AC9}">
      <dgm:prSet/>
      <dgm:spPr/>
      <dgm:t>
        <a:bodyPr/>
        <a:lstStyle/>
        <a:p>
          <a:endParaRPr lang="en-US"/>
        </a:p>
      </dgm:t>
    </dgm:pt>
    <dgm:pt modelId="{DC93C002-A605-400A-BA17-68C5FFDA1EBC}">
      <dgm:prSet phldrT="[Text]"/>
      <dgm:spPr/>
      <dgm:t>
        <a:bodyPr/>
        <a:lstStyle/>
        <a:p>
          <a:r>
            <a:rPr lang="en-US" dirty="0" smtClean="0"/>
            <a:t>Inferior Quality </a:t>
          </a:r>
          <a:endParaRPr lang="en-US" dirty="0"/>
        </a:p>
      </dgm:t>
    </dgm:pt>
    <dgm:pt modelId="{47D61184-A0BD-4A13-9BEE-E282A1775AA1}" type="parTrans" cxnId="{DE2BA062-4E81-4413-841F-1BE9054EED63}">
      <dgm:prSet/>
      <dgm:spPr/>
      <dgm:t>
        <a:bodyPr/>
        <a:lstStyle/>
        <a:p>
          <a:endParaRPr lang="en-US"/>
        </a:p>
      </dgm:t>
    </dgm:pt>
    <dgm:pt modelId="{60BA6555-3C95-4EF0-BC01-9F3B46EC583D}" type="sibTrans" cxnId="{DE2BA062-4E81-4413-841F-1BE9054EED63}">
      <dgm:prSet/>
      <dgm:spPr/>
      <dgm:t>
        <a:bodyPr/>
        <a:lstStyle/>
        <a:p>
          <a:endParaRPr lang="en-US"/>
        </a:p>
      </dgm:t>
    </dgm:pt>
    <dgm:pt modelId="{3C9B48E1-0535-4B49-A764-B7C3B90FF08D}">
      <dgm:prSet phldrT="[Text]"/>
      <dgm:spPr/>
      <dgm:t>
        <a:bodyPr/>
        <a:lstStyle/>
        <a:p>
          <a:r>
            <a:rPr lang="en-US" dirty="0" smtClean="0"/>
            <a:t>Consumer Awareness</a:t>
          </a:r>
          <a:endParaRPr lang="en-US" dirty="0"/>
        </a:p>
      </dgm:t>
    </dgm:pt>
    <dgm:pt modelId="{9E2E69E0-4AD0-4903-A587-8CFCC711F511}" type="parTrans" cxnId="{1B3DA276-F97A-43CC-922B-B33B78791C78}">
      <dgm:prSet/>
      <dgm:spPr/>
      <dgm:t>
        <a:bodyPr/>
        <a:lstStyle/>
        <a:p>
          <a:endParaRPr lang="en-US"/>
        </a:p>
      </dgm:t>
    </dgm:pt>
    <dgm:pt modelId="{D6B9633E-0C23-4758-9D8C-07E5C42A488F}" type="sibTrans" cxnId="{1B3DA276-F97A-43CC-922B-B33B78791C78}">
      <dgm:prSet/>
      <dgm:spPr/>
      <dgm:t>
        <a:bodyPr/>
        <a:lstStyle/>
        <a:p>
          <a:endParaRPr lang="en-US"/>
        </a:p>
      </dgm:t>
    </dgm:pt>
    <dgm:pt modelId="{49031985-6899-453D-AE8E-E6AACCB5DC32}">
      <dgm:prSet phldrT="[Text]"/>
      <dgm:spPr/>
      <dgm:t>
        <a:bodyPr/>
        <a:lstStyle/>
        <a:p>
          <a:r>
            <a:rPr lang="en-US" dirty="0" smtClean="0"/>
            <a:t>Cheating        &amp;  Punishment </a:t>
          </a:r>
          <a:endParaRPr lang="en-US" dirty="0"/>
        </a:p>
      </dgm:t>
    </dgm:pt>
    <dgm:pt modelId="{8221E9CB-FCE0-41ED-9147-EE616DBE4107}" type="parTrans" cxnId="{D33A7887-1571-4988-A903-A64A39E69047}">
      <dgm:prSet/>
      <dgm:spPr/>
      <dgm:t>
        <a:bodyPr/>
        <a:lstStyle/>
        <a:p>
          <a:endParaRPr lang="en-US"/>
        </a:p>
      </dgm:t>
    </dgm:pt>
    <dgm:pt modelId="{4F4CFC37-F94D-44DC-8D2A-78F9F77239A1}" type="sibTrans" cxnId="{D33A7887-1571-4988-A903-A64A39E69047}">
      <dgm:prSet/>
      <dgm:spPr/>
      <dgm:t>
        <a:bodyPr/>
        <a:lstStyle/>
        <a:p>
          <a:endParaRPr lang="en-US"/>
        </a:p>
      </dgm:t>
    </dgm:pt>
    <dgm:pt modelId="{BA27A406-4FF3-4DB9-9CFD-0D51A9009D50}">
      <dgm:prSet phldrT="[Text]"/>
      <dgm:spPr/>
      <dgm:t>
        <a:bodyPr/>
        <a:lstStyle/>
        <a:p>
          <a:r>
            <a:rPr lang="en-US" dirty="0" smtClean="0"/>
            <a:t>Profit  Making</a:t>
          </a:r>
          <a:endParaRPr lang="en-US" dirty="0"/>
        </a:p>
      </dgm:t>
    </dgm:pt>
    <dgm:pt modelId="{38222A77-392A-4D44-8E0A-A9E6DF10C4BA}" type="parTrans" cxnId="{C54559AD-02F5-44D0-B41A-E4DDAE1CE6AA}">
      <dgm:prSet/>
      <dgm:spPr/>
      <dgm:t>
        <a:bodyPr/>
        <a:lstStyle/>
        <a:p>
          <a:endParaRPr lang="en-US"/>
        </a:p>
      </dgm:t>
    </dgm:pt>
    <dgm:pt modelId="{BEA06D32-D61F-4129-8A20-A2209D023C92}" type="sibTrans" cxnId="{C54559AD-02F5-44D0-B41A-E4DDAE1CE6AA}">
      <dgm:prSet/>
      <dgm:spPr/>
      <dgm:t>
        <a:bodyPr/>
        <a:lstStyle/>
        <a:p>
          <a:endParaRPr lang="en-US"/>
        </a:p>
      </dgm:t>
    </dgm:pt>
    <dgm:pt modelId="{8D87AD16-57F9-42C9-9DBA-3C01FBEEAAB4}">
      <dgm:prSet phldrT="[Text]"/>
      <dgm:spPr/>
      <dgm:t>
        <a:bodyPr/>
        <a:lstStyle/>
        <a:p>
          <a:r>
            <a:rPr lang="en-US" dirty="0" smtClean="0"/>
            <a:t>Health hazards</a:t>
          </a:r>
          <a:endParaRPr lang="en-US" dirty="0"/>
        </a:p>
      </dgm:t>
    </dgm:pt>
    <dgm:pt modelId="{A5932B38-268D-4796-AE40-6CA9CE8F6E0F}" type="parTrans" cxnId="{D99BA63D-8AE3-4803-B63B-C27CEDD87E43}">
      <dgm:prSet/>
      <dgm:spPr/>
      <dgm:t>
        <a:bodyPr/>
        <a:lstStyle/>
        <a:p>
          <a:endParaRPr lang="en-US"/>
        </a:p>
      </dgm:t>
    </dgm:pt>
    <dgm:pt modelId="{87279391-2FC0-4DCE-9891-7BA1A2D92382}" type="sibTrans" cxnId="{D99BA63D-8AE3-4803-B63B-C27CEDD87E43}">
      <dgm:prSet/>
      <dgm:spPr/>
      <dgm:t>
        <a:bodyPr/>
        <a:lstStyle/>
        <a:p>
          <a:endParaRPr lang="en-US"/>
        </a:p>
      </dgm:t>
    </dgm:pt>
    <dgm:pt modelId="{360CDB4B-9379-4234-A006-66605BFABDF6}" type="pres">
      <dgm:prSet presAssocID="{2C5419E4-9010-4DD6-BCEE-9665032684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D8F06-F986-44CA-B296-1E326D82220E}" type="pres">
      <dgm:prSet presAssocID="{3F3E148B-5F17-419B-B136-DEE7EE10F90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39812-58FA-428E-9628-109B46B71997}" type="pres">
      <dgm:prSet presAssocID="{36521EA9-2FA0-4714-9B0C-9B370D9F59D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D1AAA61-BA06-4F37-8A2B-A915D2A6DB38}" type="pres">
      <dgm:prSet presAssocID="{36521EA9-2FA0-4714-9B0C-9B370D9F59D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EEF94FA-729F-412E-BEBD-C1A28189CE6D}" type="pres">
      <dgm:prSet presAssocID="{BA27A406-4FF3-4DB9-9CFD-0D51A9009D5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C2153-6D54-478C-86AB-F57AB319CB77}" type="pres">
      <dgm:prSet presAssocID="{BEA06D32-D61F-4129-8A20-A2209D023C9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7260D33-496D-4D51-804C-0B0DF1DDC55E}" type="pres">
      <dgm:prSet presAssocID="{BEA06D32-D61F-4129-8A20-A2209D023C9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9835F6B-F12D-4AB2-A597-7E4E68E1ED93}" type="pres">
      <dgm:prSet presAssocID="{DC93C002-A605-400A-BA17-68C5FFDA1E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1CEDD-3CC9-41A2-A04B-94BAAECD8737}" type="pres">
      <dgm:prSet presAssocID="{60BA6555-3C95-4EF0-BC01-9F3B46EC583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127A5EE-39A5-4D7D-866E-2F69BB3D6E50}" type="pres">
      <dgm:prSet presAssocID="{60BA6555-3C95-4EF0-BC01-9F3B46EC583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8C9F408-CBDA-4C32-8AD0-94DA1E798A21}" type="pres">
      <dgm:prSet presAssocID="{8D87AD16-57F9-42C9-9DBA-3C01FBEEAA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D52B-BAB5-4025-83BB-C1798AA4A5DD}" type="pres">
      <dgm:prSet presAssocID="{87279391-2FC0-4DCE-9891-7BA1A2D9238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C456A56-C165-4451-8B8D-A95C96DDCC83}" type="pres">
      <dgm:prSet presAssocID="{87279391-2FC0-4DCE-9891-7BA1A2D9238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07D3900-1B5C-439C-A94A-7B78D01A3B97}" type="pres">
      <dgm:prSet presAssocID="{3C9B48E1-0535-4B49-A764-B7C3B90FF0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02BEC-5B8A-4401-ABAC-B011F7B9431F}" type="pres">
      <dgm:prSet presAssocID="{D6B9633E-0C23-4758-9D8C-07E5C42A488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6DC7652-0B41-4CBB-8BAC-E8F518DDD051}" type="pres">
      <dgm:prSet presAssocID="{D6B9633E-0C23-4758-9D8C-07E5C42A488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DC3CAC0-9178-47D1-AEFD-A7B5F038AF2F}" type="pres">
      <dgm:prSet presAssocID="{49031985-6899-453D-AE8E-E6AACCB5DC3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BDBC4-5171-43B3-ADA0-B54FE5494808}" type="pres">
      <dgm:prSet presAssocID="{4F4CFC37-F94D-44DC-8D2A-78F9F77239A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8750244E-41E9-4785-BFFE-43A53E90B9D9}" type="pres">
      <dgm:prSet presAssocID="{4F4CFC37-F94D-44DC-8D2A-78F9F77239A1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1FBFE33-073C-4E79-B400-224B1D493392}" type="presOf" srcId="{BEA06D32-D61F-4129-8A20-A2209D023C92}" destId="{37260D33-496D-4D51-804C-0B0DF1DDC55E}" srcOrd="1" destOrd="0" presId="urn:microsoft.com/office/officeart/2005/8/layout/cycle2"/>
    <dgm:cxn modelId="{042F48B1-3105-428D-95B7-34D052464AC9}" srcId="{2C5419E4-9010-4DD6-BCEE-96650326844D}" destId="{3F3E148B-5F17-419B-B136-DEE7EE10F902}" srcOrd="0" destOrd="0" parTransId="{45C857BC-A733-456D-8D85-5BD430BF6937}" sibTransId="{36521EA9-2FA0-4714-9B0C-9B370D9F59D2}"/>
    <dgm:cxn modelId="{C54559AD-02F5-44D0-B41A-E4DDAE1CE6AA}" srcId="{2C5419E4-9010-4DD6-BCEE-96650326844D}" destId="{BA27A406-4FF3-4DB9-9CFD-0D51A9009D50}" srcOrd="1" destOrd="0" parTransId="{38222A77-392A-4D44-8E0A-A9E6DF10C4BA}" sibTransId="{BEA06D32-D61F-4129-8A20-A2209D023C92}"/>
    <dgm:cxn modelId="{5337D357-3085-4BA8-A771-B6136C7083B0}" type="presOf" srcId="{BA27A406-4FF3-4DB9-9CFD-0D51A9009D50}" destId="{6EEF94FA-729F-412E-BEBD-C1A28189CE6D}" srcOrd="0" destOrd="0" presId="urn:microsoft.com/office/officeart/2005/8/layout/cycle2"/>
    <dgm:cxn modelId="{EB9575B8-6815-4F94-BD14-2C61B0030807}" type="presOf" srcId="{D6B9633E-0C23-4758-9D8C-07E5C42A488F}" destId="{AD802BEC-5B8A-4401-ABAC-B011F7B9431F}" srcOrd="0" destOrd="0" presId="urn:microsoft.com/office/officeart/2005/8/layout/cycle2"/>
    <dgm:cxn modelId="{630E3F7D-68AD-403E-8118-BDFE5066A417}" type="presOf" srcId="{60BA6555-3C95-4EF0-BC01-9F3B46EC583D}" destId="{DA61CEDD-3CC9-41A2-A04B-94BAAECD8737}" srcOrd="0" destOrd="0" presId="urn:microsoft.com/office/officeart/2005/8/layout/cycle2"/>
    <dgm:cxn modelId="{4A9FB1B6-E576-4487-8DB6-9663C4346431}" type="presOf" srcId="{3C9B48E1-0535-4B49-A764-B7C3B90FF08D}" destId="{407D3900-1B5C-439C-A94A-7B78D01A3B97}" srcOrd="0" destOrd="0" presId="urn:microsoft.com/office/officeart/2005/8/layout/cycle2"/>
    <dgm:cxn modelId="{978A9BCD-39FC-40AF-9C94-F79187535A53}" type="presOf" srcId="{D6B9633E-0C23-4758-9D8C-07E5C42A488F}" destId="{B6DC7652-0B41-4CBB-8BAC-E8F518DDD051}" srcOrd="1" destOrd="0" presId="urn:microsoft.com/office/officeart/2005/8/layout/cycle2"/>
    <dgm:cxn modelId="{D33A7887-1571-4988-A903-A64A39E69047}" srcId="{2C5419E4-9010-4DD6-BCEE-96650326844D}" destId="{49031985-6899-453D-AE8E-E6AACCB5DC32}" srcOrd="5" destOrd="0" parTransId="{8221E9CB-FCE0-41ED-9147-EE616DBE4107}" sibTransId="{4F4CFC37-F94D-44DC-8D2A-78F9F77239A1}"/>
    <dgm:cxn modelId="{6D7AD323-F3F5-4489-AF01-5B9AB00499DE}" type="presOf" srcId="{36521EA9-2FA0-4714-9B0C-9B370D9F59D2}" destId="{F3339812-58FA-428E-9628-109B46B71997}" srcOrd="0" destOrd="0" presId="urn:microsoft.com/office/officeart/2005/8/layout/cycle2"/>
    <dgm:cxn modelId="{0DB533E2-F6B4-4A34-B741-9E35ADA00398}" type="presOf" srcId="{DC93C002-A605-400A-BA17-68C5FFDA1EBC}" destId="{39835F6B-F12D-4AB2-A597-7E4E68E1ED93}" srcOrd="0" destOrd="0" presId="urn:microsoft.com/office/officeart/2005/8/layout/cycle2"/>
    <dgm:cxn modelId="{7F7E73BE-90AD-4148-996E-77DAB194C9B0}" type="presOf" srcId="{36521EA9-2FA0-4714-9B0C-9B370D9F59D2}" destId="{FD1AAA61-BA06-4F37-8A2B-A915D2A6DB38}" srcOrd="1" destOrd="0" presId="urn:microsoft.com/office/officeart/2005/8/layout/cycle2"/>
    <dgm:cxn modelId="{12332F1E-D0DA-4323-A2DB-C5BDEBF67D68}" type="presOf" srcId="{BEA06D32-D61F-4129-8A20-A2209D023C92}" destId="{7FDC2153-6D54-478C-86AB-F57AB319CB77}" srcOrd="0" destOrd="0" presId="urn:microsoft.com/office/officeart/2005/8/layout/cycle2"/>
    <dgm:cxn modelId="{AA43C42D-4EBB-46D7-B5A5-4F9487E378EA}" type="presOf" srcId="{2C5419E4-9010-4DD6-BCEE-96650326844D}" destId="{360CDB4B-9379-4234-A006-66605BFABDF6}" srcOrd="0" destOrd="0" presId="urn:microsoft.com/office/officeart/2005/8/layout/cycle2"/>
    <dgm:cxn modelId="{68B1980D-A9E2-4D33-A2F4-0C198030D23B}" type="presOf" srcId="{87279391-2FC0-4DCE-9891-7BA1A2D92382}" destId="{6AEFD52B-BAB5-4025-83BB-C1798AA4A5DD}" srcOrd="0" destOrd="0" presId="urn:microsoft.com/office/officeart/2005/8/layout/cycle2"/>
    <dgm:cxn modelId="{D99BA63D-8AE3-4803-B63B-C27CEDD87E43}" srcId="{2C5419E4-9010-4DD6-BCEE-96650326844D}" destId="{8D87AD16-57F9-42C9-9DBA-3C01FBEEAAB4}" srcOrd="3" destOrd="0" parTransId="{A5932B38-268D-4796-AE40-6CA9CE8F6E0F}" sibTransId="{87279391-2FC0-4DCE-9891-7BA1A2D92382}"/>
    <dgm:cxn modelId="{1B3DA276-F97A-43CC-922B-B33B78791C78}" srcId="{2C5419E4-9010-4DD6-BCEE-96650326844D}" destId="{3C9B48E1-0535-4B49-A764-B7C3B90FF08D}" srcOrd="4" destOrd="0" parTransId="{9E2E69E0-4AD0-4903-A587-8CFCC711F511}" sibTransId="{D6B9633E-0C23-4758-9D8C-07E5C42A488F}"/>
    <dgm:cxn modelId="{09A58B9F-500D-4182-83D4-AAECC3389066}" type="presOf" srcId="{60BA6555-3C95-4EF0-BC01-9F3B46EC583D}" destId="{9127A5EE-39A5-4D7D-866E-2F69BB3D6E50}" srcOrd="1" destOrd="0" presId="urn:microsoft.com/office/officeart/2005/8/layout/cycle2"/>
    <dgm:cxn modelId="{2DD3A34D-C2EE-41C4-AABF-D4A71BD0B4D3}" type="presOf" srcId="{3F3E148B-5F17-419B-B136-DEE7EE10F902}" destId="{917D8F06-F986-44CA-B296-1E326D82220E}" srcOrd="0" destOrd="0" presId="urn:microsoft.com/office/officeart/2005/8/layout/cycle2"/>
    <dgm:cxn modelId="{5E695DDE-9419-4631-A842-42B21EC90BC4}" type="presOf" srcId="{49031985-6899-453D-AE8E-E6AACCB5DC32}" destId="{0DC3CAC0-9178-47D1-AEFD-A7B5F038AF2F}" srcOrd="0" destOrd="0" presId="urn:microsoft.com/office/officeart/2005/8/layout/cycle2"/>
    <dgm:cxn modelId="{6D450A1A-A3CF-489D-8B41-80A2729CC5AA}" type="presOf" srcId="{8D87AD16-57F9-42C9-9DBA-3C01FBEEAAB4}" destId="{48C9F408-CBDA-4C32-8AD0-94DA1E798A21}" srcOrd="0" destOrd="0" presId="urn:microsoft.com/office/officeart/2005/8/layout/cycle2"/>
    <dgm:cxn modelId="{7AC87F15-52DA-436D-B02D-443F4E4D954A}" type="presOf" srcId="{87279391-2FC0-4DCE-9891-7BA1A2D92382}" destId="{5C456A56-C165-4451-8B8D-A95C96DDCC83}" srcOrd="1" destOrd="0" presId="urn:microsoft.com/office/officeart/2005/8/layout/cycle2"/>
    <dgm:cxn modelId="{DE2BA062-4E81-4413-841F-1BE9054EED63}" srcId="{2C5419E4-9010-4DD6-BCEE-96650326844D}" destId="{DC93C002-A605-400A-BA17-68C5FFDA1EBC}" srcOrd="2" destOrd="0" parTransId="{47D61184-A0BD-4A13-9BEE-E282A1775AA1}" sibTransId="{60BA6555-3C95-4EF0-BC01-9F3B46EC583D}"/>
    <dgm:cxn modelId="{249C1A03-5ADE-4174-A7C2-619BD230058B}" type="presOf" srcId="{4F4CFC37-F94D-44DC-8D2A-78F9F77239A1}" destId="{8750244E-41E9-4785-BFFE-43A53E90B9D9}" srcOrd="1" destOrd="0" presId="urn:microsoft.com/office/officeart/2005/8/layout/cycle2"/>
    <dgm:cxn modelId="{039F701C-5BBD-42A5-ADF1-80C3CE7BAE1C}" type="presOf" srcId="{4F4CFC37-F94D-44DC-8D2A-78F9F77239A1}" destId="{3ABBDBC4-5171-43B3-ADA0-B54FE5494808}" srcOrd="0" destOrd="0" presId="urn:microsoft.com/office/officeart/2005/8/layout/cycle2"/>
    <dgm:cxn modelId="{31BDF743-6230-4DB0-A0CF-F22829ED2E3A}" type="presParOf" srcId="{360CDB4B-9379-4234-A006-66605BFABDF6}" destId="{917D8F06-F986-44CA-B296-1E326D82220E}" srcOrd="0" destOrd="0" presId="urn:microsoft.com/office/officeart/2005/8/layout/cycle2"/>
    <dgm:cxn modelId="{BD946F10-F571-45C9-8ADB-F8E0859190B1}" type="presParOf" srcId="{360CDB4B-9379-4234-A006-66605BFABDF6}" destId="{F3339812-58FA-428E-9628-109B46B71997}" srcOrd="1" destOrd="0" presId="urn:microsoft.com/office/officeart/2005/8/layout/cycle2"/>
    <dgm:cxn modelId="{A2A6197D-FA5A-4DCD-8964-E93FA46B4038}" type="presParOf" srcId="{F3339812-58FA-428E-9628-109B46B71997}" destId="{FD1AAA61-BA06-4F37-8A2B-A915D2A6DB38}" srcOrd="0" destOrd="0" presId="urn:microsoft.com/office/officeart/2005/8/layout/cycle2"/>
    <dgm:cxn modelId="{96E95832-18E7-4943-99B7-47AB23955C01}" type="presParOf" srcId="{360CDB4B-9379-4234-A006-66605BFABDF6}" destId="{6EEF94FA-729F-412E-BEBD-C1A28189CE6D}" srcOrd="2" destOrd="0" presId="urn:microsoft.com/office/officeart/2005/8/layout/cycle2"/>
    <dgm:cxn modelId="{2D52BCEF-8ECB-4E21-86EA-3EDDA09CABEF}" type="presParOf" srcId="{360CDB4B-9379-4234-A006-66605BFABDF6}" destId="{7FDC2153-6D54-478C-86AB-F57AB319CB77}" srcOrd="3" destOrd="0" presId="urn:microsoft.com/office/officeart/2005/8/layout/cycle2"/>
    <dgm:cxn modelId="{EB75F1AE-4F72-4ECE-9038-462730743637}" type="presParOf" srcId="{7FDC2153-6D54-478C-86AB-F57AB319CB77}" destId="{37260D33-496D-4D51-804C-0B0DF1DDC55E}" srcOrd="0" destOrd="0" presId="urn:microsoft.com/office/officeart/2005/8/layout/cycle2"/>
    <dgm:cxn modelId="{7E0C0516-605A-40D9-B1EB-06BC3CB47525}" type="presParOf" srcId="{360CDB4B-9379-4234-A006-66605BFABDF6}" destId="{39835F6B-F12D-4AB2-A597-7E4E68E1ED93}" srcOrd="4" destOrd="0" presId="urn:microsoft.com/office/officeart/2005/8/layout/cycle2"/>
    <dgm:cxn modelId="{D556E020-0AE1-4A46-9A52-3316511D800D}" type="presParOf" srcId="{360CDB4B-9379-4234-A006-66605BFABDF6}" destId="{DA61CEDD-3CC9-41A2-A04B-94BAAECD8737}" srcOrd="5" destOrd="0" presId="urn:microsoft.com/office/officeart/2005/8/layout/cycle2"/>
    <dgm:cxn modelId="{E9A6840B-D0D9-481F-AD8D-4ED1CB5D03F9}" type="presParOf" srcId="{DA61CEDD-3CC9-41A2-A04B-94BAAECD8737}" destId="{9127A5EE-39A5-4D7D-866E-2F69BB3D6E50}" srcOrd="0" destOrd="0" presId="urn:microsoft.com/office/officeart/2005/8/layout/cycle2"/>
    <dgm:cxn modelId="{2BB87C0D-AF48-4457-8F11-10AC290737F9}" type="presParOf" srcId="{360CDB4B-9379-4234-A006-66605BFABDF6}" destId="{48C9F408-CBDA-4C32-8AD0-94DA1E798A21}" srcOrd="6" destOrd="0" presId="urn:microsoft.com/office/officeart/2005/8/layout/cycle2"/>
    <dgm:cxn modelId="{A6BB0C2F-C60C-4BF1-8FF6-EB497EC12865}" type="presParOf" srcId="{360CDB4B-9379-4234-A006-66605BFABDF6}" destId="{6AEFD52B-BAB5-4025-83BB-C1798AA4A5DD}" srcOrd="7" destOrd="0" presId="urn:microsoft.com/office/officeart/2005/8/layout/cycle2"/>
    <dgm:cxn modelId="{AB516E73-111A-419F-9330-E8CC8C0144D5}" type="presParOf" srcId="{6AEFD52B-BAB5-4025-83BB-C1798AA4A5DD}" destId="{5C456A56-C165-4451-8B8D-A95C96DDCC83}" srcOrd="0" destOrd="0" presId="urn:microsoft.com/office/officeart/2005/8/layout/cycle2"/>
    <dgm:cxn modelId="{DA8175CD-4CEC-4535-A261-7C86C2A93CC4}" type="presParOf" srcId="{360CDB4B-9379-4234-A006-66605BFABDF6}" destId="{407D3900-1B5C-439C-A94A-7B78D01A3B97}" srcOrd="8" destOrd="0" presId="urn:microsoft.com/office/officeart/2005/8/layout/cycle2"/>
    <dgm:cxn modelId="{6AFDDA46-9204-4B00-B7EB-2036AB9FFF1E}" type="presParOf" srcId="{360CDB4B-9379-4234-A006-66605BFABDF6}" destId="{AD802BEC-5B8A-4401-ABAC-B011F7B9431F}" srcOrd="9" destOrd="0" presId="urn:microsoft.com/office/officeart/2005/8/layout/cycle2"/>
    <dgm:cxn modelId="{B81DF3C7-1F27-4386-B813-0180EEADDE2B}" type="presParOf" srcId="{AD802BEC-5B8A-4401-ABAC-B011F7B9431F}" destId="{B6DC7652-0B41-4CBB-8BAC-E8F518DDD051}" srcOrd="0" destOrd="0" presId="urn:microsoft.com/office/officeart/2005/8/layout/cycle2"/>
    <dgm:cxn modelId="{BF234768-BD13-402A-A9C6-A7C188DCA059}" type="presParOf" srcId="{360CDB4B-9379-4234-A006-66605BFABDF6}" destId="{0DC3CAC0-9178-47D1-AEFD-A7B5F038AF2F}" srcOrd="10" destOrd="0" presId="urn:microsoft.com/office/officeart/2005/8/layout/cycle2"/>
    <dgm:cxn modelId="{BB6F83A4-5F97-4E4C-9F86-901247B41905}" type="presParOf" srcId="{360CDB4B-9379-4234-A006-66605BFABDF6}" destId="{3ABBDBC4-5171-43B3-ADA0-B54FE5494808}" srcOrd="11" destOrd="0" presId="urn:microsoft.com/office/officeart/2005/8/layout/cycle2"/>
    <dgm:cxn modelId="{EE6821C5-569F-4E0B-8F22-E06D05FBAACC}" type="presParOf" srcId="{3ABBDBC4-5171-43B3-ADA0-B54FE5494808}" destId="{8750244E-41E9-4785-BFFE-43A53E90B9D9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ibi" pitchFamily="2" charset="0"/>
              </a:rPr>
              <a:t>VIDYANAGAR  COLLEGE</a:t>
            </a:r>
            <a:br>
              <a:rPr lang="en-US" dirty="0" smtClean="0">
                <a:latin typeface="Alibi" pitchFamily="2" charset="0"/>
              </a:rPr>
            </a:br>
            <a:r>
              <a:rPr lang="en-US" sz="4000" dirty="0" smtClean="0">
                <a:solidFill>
                  <a:srgbClr val="BF7AEA"/>
                </a:solidFill>
              </a:rPr>
              <a:t>CHEMISTRY DEPARTMENT</a:t>
            </a:r>
            <a:endParaRPr lang="en-US" sz="4000" dirty="0">
              <a:solidFill>
                <a:srgbClr val="BF7AE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7854696" cy="3352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3300"/>
                </a:solidFill>
                <a:latin typeface="Algerian" pitchFamily="82" charset="0"/>
              </a:rPr>
              <a:t>FOOD  </a:t>
            </a:r>
            <a:r>
              <a:rPr lang="en-US" sz="4400" b="1" dirty="0" smtClean="0">
                <a:solidFill>
                  <a:srgbClr val="FF3300"/>
                </a:solidFill>
                <a:latin typeface="Algerian" pitchFamily="82" charset="0"/>
              </a:rPr>
              <a:t>ADULTERATION </a:t>
            </a:r>
          </a:p>
          <a:p>
            <a:pPr algn="ctr"/>
            <a:r>
              <a:rPr lang="en-US" sz="4400" b="1" dirty="0" smtClean="0">
                <a:solidFill>
                  <a:srgbClr val="FF3300"/>
                </a:solidFill>
                <a:latin typeface="Algerian" pitchFamily="82" charset="0"/>
              </a:rPr>
              <a:t>&amp;</a:t>
            </a:r>
          </a:p>
          <a:p>
            <a:pPr algn="ctr"/>
            <a:r>
              <a:rPr lang="en-US" sz="4400" b="1" dirty="0" smtClean="0">
                <a:solidFill>
                  <a:srgbClr val="FF3300"/>
                </a:solidFill>
                <a:latin typeface="Algerian" pitchFamily="82" charset="0"/>
              </a:rPr>
              <a:t>DETECTION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BATAVIA" pitchFamily="2" charset="2"/>
              </a:rPr>
              <a:t>Dr. Palas Das</a:t>
            </a:r>
            <a:endParaRPr lang="en-US" sz="4400" b="1" dirty="0">
              <a:solidFill>
                <a:srgbClr val="FFC000"/>
              </a:solidFill>
              <a:latin typeface="BATAVI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2" y="762000"/>
            <a:ext cx="7010397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990600"/>
            <a:ext cx="708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FOOD   ADDITIVES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47671"/>
            <a:ext cx="700159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Synthetic </a:t>
            </a:r>
            <a:r>
              <a:rPr lang="en-US" sz="2400" b="1" dirty="0" err="1" smtClean="0"/>
              <a:t>Colours</a:t>
            </a:r>
            <a:r>
              <a:rPr lang="en-US" sz="2400" b="1" dirty="0" smtClean="0"/>
              <a:t> </a:t>
            </a:r>
            <a:r>
              <a:rPr lang="en-US" sz="2400" dirty="0" smtClean="0"/>
              <a:t>used in food items are harmful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Tartazine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a synthetic lemon yellow </a:t>
            </a:r>
            <a:r>
              <a:rPr lang="en-US" sz="2400" dirty="0" err="1" smtClean="0"/>
              <a:t>azo</a:t>
            </a:r>
            <a:r>
              <a:rPr lang="en-US" sz="2400" dirty="0" smtClean="0"/>
              <a:t> dye</a:t>
            </a:r>
          </a:p>
          <a:p>
            <a:r>
              <a:rPr lang="en-US" sz="2400" dirty="0" err="1" smtClean="0"/>
              <a:t>Colouring</a:t>
            </a:r>
            <a:r>
              <a:rPr lang="en-US" sz="2400" dirty="0" smtClean="0"/>
              <a:t> agents cause </a:t>
            </a:r>
            <a:r>
              <a:rPr lang="en-US" sz="2400" dirty="0" smtClean="0">
                <a:solidFill>
                  <a:srgbClr val="FF0000"/>
                </a:solidFill>
              </a:rPr>
              <a:t>asthma, itching, runny nose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0"/>
            <a:ext cx="7010400" cy="1569660"/>
          </a:xfrm>
          <a:prstGeom prst="rect">
            <a:avLst/>
          </a:prstGeom>
          <a:solidFill>
            <a:srgbClr val="BF7AEA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Saccharin and Cyclamate </a:t>
            </a:r>
            <a:r>
              <a:rPr lang="en-US" sz="2400" dirty="0" smtClean="0"/>
              <a:t>used as </a:t>
            </a:r>
            <a:r>
              <a:rPr lang="en-US" sz="2400" b="1" dirty="0" smtClean="0"/>
              <a:t>Artificial </a:t>
            </a:r>
            <a:r>
              <a:rPr lang="en-US" sz="2400" b="1" dirty="0" err="1" smtClean="0"/>
              <a:t>Sweetner</a:t>
            </a:r>
            <a:r>
              <a:rPr lang="en-US" sz="2400" dirty="0" smtClean="0"/>
              <a:t> in food industry</a:t>
            </a:r>
          </a:p>
          <a:p>
            <a:r>
              <a:rPr lang="en-US" sz="2400" dirty="0" smtClean="0"/>
              <a:t>Artificial </a:t>
            </a:r>
            <a:r>
              <a:rPr lang="en-US" sz="2400" dirty="0" err="1" smtClean="0"/>
              <a:t>Sweetner</a:t>
            </a:r>
            <a:r>
              <a:rPr lang="en-US" sz="2400" dirty="0" smtClean="0"/>
              <a:t> may cause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cancer of urinary bladder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72000"/>
            <a:ext cx="70104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Nitrites &amp; Nitrates </a:t>
            </a:r>
            <a:r>
              <a:rPr lang="en-US" sz="2400" dirty="0" smtClean="0"/>
              <a:t>used as </a:t>
            </a:r>
            <a:r>
              <a:rPr lang="en-US" sz="2400" b="1" dirty="0" smtClean="0">
                <a:solidFill>
                  <a:srgbClr val="FF0000"/>
                </a:solidFill>
              </a:rPr>
              <a:t>Preservatives </a:t>
            </a:r>
            <a:r>
              <a:rPr lang="en-US" sz="2400" dirty="0" smtClean="0"/>
              <a:t>in packaged meat</a:t>
            </a:r>
          </a:p>
          <a:p>
            <a:r>
              <a:rPr lang="en-US" sz="2400" dirty="0" smtClean="0"/>
              <a:t>Preservatives may cause </a:t>
            </a:r>
            <a:r>
              <a:rPr lang="en-US" sz="2400" b="1" dirty="0" smtClean="0"/>
              <a:t>stomach &amp; gastro intestinal cancer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934200" cy="5200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1044714"/>
            <a:ext cx="446231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FOOD ADDITIVES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7391400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Mono-sodium glutamate (MSG) or </a:t>
            </a:r>
            <a:r>
              <a:rPr lang="en-US" sz="2400" b="1" dirty="0" err="1" smtClean="0">
                <a:solidFill>
                  <a:srgbClr val="FF0000"/>
                </a:solidFill>
              </a:rPr>
              <a:t>Azinamoto</a:t>
            </a:r>
            <a:r>
              <a:rPr lang="en-US" sz="2400" b="1" dirty="0" smtClean="0">
                <a:solidFill>
                  <a:srgbClr val="FF0000"/>
                </a:solidFill>
              </a:rPr>
              <a:t>  - </a:t>
            </a:r>
          </a:p>
          <a:p>
            <a:r>
              <a:rPr lang="en-US" sz="2400" dirty="0" smtClean="0"/>
              <a:t>A protein </a:t>
            </a:r>
            <a:r>
              <a:rPr lang="en-US" sz="2400" dirty="0" err="1" smtClean="0"/>
              <a:t>flavour</a:t>
            </a:r>
            <a:r>
              <a:rPr lang="en-US" sz="2400" dirty="0" smtClean="0"/>
              <a:t> enhancer commonly used in fast </a:t>
            </a:r>
          </a:p>
          <a:p>
            <a:r>
              <a:rPr lang="en-US" sz="2400" dirty="0" smtClean="0"/>
              <a:t>food &amp; </a:t>
            </a:r>
            <a:r>
              <a:rPr lang="en-US" sz="2400" dirty="0" err="1" smtClean="0"/>
              <a:t>Chowmine</a:t>
            </a:r>
            <a:r>
              <a:rPr lang="en-US" sz="2400" dirty="0" smtClean="0"/>
              <a:t>. It causes severe headache, nausea, burning sensation, asthmatic attack, long term use damage to brain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267200"/>
            <a:ext cx="73914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Sodium </a:t>
            </a:r>
            <a:r>
              <a:rPr lang="en-US" sz="2400" b="1" dirty="0" err="1" smtClean="0">
                <a:solidFill>
                  <a:srgbClr val="FF0000"/>
                </a:solidFill>
              </a:rPr>
              <a:t>metabisulphite</a:t>
            </a:r>
            <a:r>
              <a:rPr lang="en-US" sz="2400" b="1" dirty="0" smtClean="0">
                <a:solidFill>
                  <a:srgbClr val="FF0000"/>
                </a:solidFill>
              </a:rPr>
              <a:t> and </a:t>
            </a:r>
            <a:r>
              <a:rPr lang="en-US" sz="2400" b="1" dirty="0" err="1" smtClean="0">
                <a:solidFill>
                  <a:srgbClr val="FF0000"/>
                </a:solidFill>
              </a:rPr>
              <a:t>Sulphur</a:t>
            </a:r>
            <a:r>
              <a:rPr lang="en-US" sz="2400" b="1" dirty="0" smtClean="0">
                <a:solidFill>
                  <a:srgbClr val="FF0000"/>
                </a:solidFill>
              </a:rPr>
              <a:t> dioxide </a:t>
            </a:r>
            <a:r>
              <a:rPr lang="en-US" sz="2400" dirty="0" smtClean="0"/>
              <a:t>used as Preservatives for fruits and </a:t>
            </a:r>
            <a:r>
              <a:rPr lang="en-US" sz="2400" dirty="0" err="1" smtClean="0"/>
              <a:t>vegetables,wines,beers</a:t>
            </a:r>
            <a:r>
              <a:rPr lang="en-US" sz="2400" dirty="0" smtClean="0"/>
              <a:t> to </a:t>
            </a:r>
          </a:p>
          <a:p>
            <a:r>
              <a:rPr lang="en-US" sz="2400" dirty="0" smtClean="0"/>
              <a:t>prevent </a:t>
            </a:r>
            <a:r>
              <a:rPr lang="en-US" sz="2400" dirty="0" err="1" smtClean="0"/>
              <a:t>discolouration</a:t>
            </a:r>
            <a:r>
              <a:rPr lang="en-US" sz="2400" dirty="0" smtClean="0"/>
              <a:t> and spoilage. Consumption </a:t>
            </a:r>
          </a:p>
          <a:p>
            <a:r>
              <a:rPr lang="en-US" sz="2400" dirty="0" smtClean="0"/>
              <a:t>may cause breathing &amp; heart 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tchen Hacks How To Identify Adulteration In Mustered Oil, Mustered Oil  Purity Test At Home | Kitchen Hacks: घर में इस्तेमाल होने वाला सरसों तेल  शुद्ध है या नहीं? इस तरह करे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746" y="2438401"/>
            <a:ext cx="4056329" cy="228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1676400"/>
            <a:ext cx="725467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Adulteration may cause serious health problem even death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233" y="2362200"/>
            <a:ext cx="369235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Mustard Oil mixed with </a:t>
            </a:r>
          </a:p>
          <a:p>
            <a:r>
              <a:rPr lang="en-US" sz="2400" dirty="0" err="1" smtClean="0"/>
              <a:t>Argemone</a:t>
            </a:r>
            <a:r>
              <a:rPr lang="en-US" sz="2400" dirty="0" smtClean="0"/>
              <a:t> oil causes </a:t>
            </a:r>
          </a:p>
          <a:p>
            <a:r>
              <a:rPr lang="en-US" sz="2400" dirty="0" smtClean="0"/>
              <a:t>epidemic dropsy, </a:t>
            </a:r>
            <a:r>
              <a:rPr lang="en-US" sz="2400" dirty="0" err="1" smtClean="0"/>
              <a:t>Glucoma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3882025" cy="1015663"/>
          </a:xfrm>
          <a:prstGeom prst="rect">
            <a:avLst/>
          </a:prstGeom>
          <a:solidFill>
            <a:srgbClr val="BF7AEA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Adulteration of edible oil with </a:t>
            </a:r>
          </a:p>
          <a:p>
            <a:r>
              <a:rPr lang="en-US" sz="2000" b="1" dirty="0" err="1" smtClean="0"/>
              <a:t>Trycresyn</a:t>
            </a:r>
            <a:r>
              <a:rPr lang="en-US" sz="2000" b="1" dirty="0" smtClean="0"/>
              <a:t> phosphate (TCP)</a:t>
            </a:r>
          </a:p>
          <a:p>
            <a:r>
              <a:rPr lang="en-US" sz="2000" b="1" dirty="0" smtClean="0"/>
              <a:t>Causes paralysis &amp; death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09600"/>
            <a:ext cx="595906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FOOD ADULTERATION </a:t>
            </a:r>
          </a:p>
          <a:p>
            <a:pPr algn="ctr"/>
            <a:r>
              <a:rPr lang="en-US" sz="2400" b="1" dirty="0" smtClean="0"/>
              <a:t>AN UN-ETHICAL PRACTICE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9195" y="4953000"/>
            <a:ext cx="5101205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PANNA OIL MILL, BEHALA </a:t>
            </a:r>
          </a:p>
          <a:p>
            <a:pPr algn="ctr"/>
            <a:r>
              <a:rPr lang="en-US" sz="2400" b="1" dirty="0" smtClean="0">
                <a:latin typeface="+mj-lt"/>
              </a:rPr>
              <a:t>Adulteration left over 25 death in 1988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od Safety 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377" y="685800"/>
            <a:ext cx="8487623" cy="5715000"/>
          </a:xfrm>
          <a:prstGeom prst="rect">
            <a:avLst/>
          </a:prstGeom>
          <a:noFill/>
        </p:spPr>
      </p:pic>
      <p:pic>
        <p:nvPicPr>
          <p:cNvPr id="25602" name="Picture 2" descr="Buy Satyanashi/Argemone mexicana Medicinal Plant Online at Low Prices in  India - Amazon.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838200"/>
            <a:ext cx="2130424" cy="159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College Notes\Mi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09800"/>
            <a:ext cx="1856658" cy="259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914400"/>
            <a:ext cx="641752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Common adulterants of </a:t>
            </a:r>
            <a:r>
              <a:rPr lang="en-US" sz="2400" b="1" dirty="0" smtClean="0">
                <a:solidFill>
                  <a:srgbClr val="FF0000"/>
                </a:solidFill>
              </a:rPr>
              <a:t>MILK</a:t>
            </a:r>
            <a:r>
              <a:rPr lang="en-US" sz="2400" b="1" dirty="0" smtClean="0"/>
              <a:t> &amp; side effect 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9" y="1676400"/>
          <a:ext cx="6096001" cy="4114800"/>
        </p:xfrm>
        <a:graphic>
          <a:graphicData uri="http://schemas.openxmlformats.org/drawingml/2006/table">
            <a:tbl>
              <a:tblPr/>
              <a:tblGrid>
                <a:gridCol w="1100209"/>
                <a:gridCol w="2150288"/>
                <a:gridCol w="2845504"/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Adulterant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Used for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Adverse effect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Water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Increase the milk volume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Decreases the nutritive value &amp; health hazards to children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Benzoic &amp; Salicylic acid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Increases shelf life for long distance transport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Linked to asthma &amp; increases level of hyper-activity of children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Detergents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Increases foaming in milk &amp; also whiteness, thickness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Causes Gastro intestinal &amp; renal problems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AEA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Urea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Increases whiteness, thickness &amp; consistency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Kidney damage &amp; renal failure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Formalin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Increases shelf life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Liver &amp; kidney damage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Starch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Increases Solid not Fat percentage (SNF)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Causes </a:t>
                      </a:r>
                      <a:r>
                        <a:rPr lang="en-GB" sz="1200" dirty="0" err="1">
                          <a:latin typeface="Arial"/>
                          <a:ea typeface="Calibri"/>
                          <a:cs typeface="Times New Roman"/>
                        </a:rPr>
                        <a:t>diarrhea</a:t>
                      </a:r>
                      <a:r>
                        <a:rPr lang="en-GB" sz="1200" dirty="0">
                          <a:latin typeface="Arial"/>
                          <a:ea typeface="Calibri"/>
                          <a:cs typeface="Times New Roman"/>
                        </a:rPr>
                        <a:t>, may be fatal for diabetics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5283198" cy="3962400"/>
          </a:xfrm>
          <a:prstGeom prst="rect">
            <a:avLst/>
          </a:prstGeom>
          <a:noFill/>
        </p:spPr>
      </p:pic>
      <p:pic>
        <p:nvPicPr>
          <p:cNvPr id="44034" name="Picture 2" descr="Adulterated milk with Starch posses risk to Health. Do a small test at home  today &amp; check if the milk is adulterated or … | Cooking for beginners, Food  poster,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4114800" cy="4114800"/>
          </a:xfrm>
          <a:prstGeom prst="rect">
            <a:avLst/>
          </a:prstGeom>
          <a:noFill/>
        </p:spPr>
      </p:pic>
      <p:pic>
        <p:nvPicPr>
          <p:cNvPr id="44036" name="Picture 4" descr="How to check if your milk is adultera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81200"/>
            <a:ext cx="39624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990600"/>
            <a:ext cx="6508257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Tests for Adulterated Milk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etergent in milk, clay in coffee: 10 simple tests to detect adulterated  food at home | The News Min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8908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676400"/>
            <a:ext cx="718953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Adulterants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Ghee essence used in cheaper oil &amp; passed off as pure</a:t>
            </a:r>
          </a:p>
          <a:p>
            <a:r>
              <a:rPr lang="en-US" sz="2400" dirty="0" smtClean="0"/>
              <a:t>Ghee. This type of ghee will not solidify like normal </a:t>
            </a:r>
          </a:p>
          <a:p>
            <a:r>
              <a:rPr lang="en-US" sz="2400" dirty="0" smtClean="0"/>
              <a:t>Ghee &amp; also not have the grainy texture of pure ghee</a:t>
            </a:r>
          </a:p>
          <a:p>
            <a:r>
              <a:rPr lang="en-US" sz="2400" dirty="0" smtClean="0"/>
              <a:t>Oleomargarine or lard ( animal fat) added to butter</a:t>
            </a:r>
          </a:p>
          <a:p>
            <a:r>
              <a:rPr lang="en-US" sz="2400" dirty="0" smtClean="0"/>
              <a:t>Mashed potatoes, sweet potatoes, or other starch is </a:t>
            </a:r>
          </a:p>
          <a:p>
            <a:r>
              <a:rPr lang="en-US" sz="2400" dirty="0" smtClean="0"/>
              <a:t>added to ghee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419600"/>
            <a:ext cx="7162800" cy="1569660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 effect : </a:t>
            </a:r>
          </a:p>
          <a:p>
            <a:r>
              <a:rPr lang="en-US" sz="2400" dirty="0" smtClean="0"/>
              <a:t>Cancer or acute renal failure</a:t>
            </a:r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argemone</a:t>
            </a:r>
            <a:r>
              <a:rPr lang="en-US" sz="2400" b="1" dirty="0" smtClean="0"/>
              <a:t> oil </a:t>
            </a:r>
            <a:r>
              <a:rPr lang="en-US" sz="2400" dirty="0" smtClean="0"/>
              <a:t>used to adulterated ghee causes </a:t>
            </a:r>
          </a:p>
          <a:p>
            <a:r>
              <a:rPr lang="en-US" sz="2400" dirty="0" smtClean="0"/>
              <a:t>dropsy (fluid collection in some parts of the body)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914400"/>
            <a:ext cx="37048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GHEE / BUTTER</a:t>
            </a:r>
            <a:endParaRPr lang="en-US" sz="3600" b="1" dirty="0"/>
          </a:p>
        </p:txBody>
      </p:sp>
      <p:pic>
        <p:nvPicPr>
          <p:cNvPr id="41988" name="Picture 4" descr="5 easy ways to check the purity of store bought butter at home | The Times 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10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TheVirginBlogs on Twitter: &quot;A Trader in Ujjain was arrested for producing adulterated  Ghee in his mill. Read the full article on our website. Link in bio!! #ghee  #desighee #adulterated #adulteratedghee #forindori #indore 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222874" cy="521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etergent in milk, clay in coffee: 10 simple tests to detect adulterated  food at home | The News Min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96515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FOOD  ADULTERATION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81400" cy="141732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/>
              <a:t>Addition of any substance  to food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2209800"/>
            <a:ext cx="3581400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Adversely affects the Nature, Substance and Quality of the food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581400"/>
            <a:ext cx="358140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Elimination of any substance from food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4191000" y="32766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648200"/>
            <a:ext cx="8229600" cy="1143000"/>
          </a:xfrm>
          <a:prstGeom prst="rect">
            <a:avLst/>
          </a:prstGeom>
          <a:solidFill>
            <a:srgbClr val="BF7AEA"/>
          </a:solid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Adulteration includes mixing,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substitution, concealing the quality, putting up decomposed food for sale, misbranding or giving false labels &amp; addition of Toxicants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3251198" cy="243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133600"/>
            <a:ext cx="7423442" cy="12003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Adulerants</a:t>
            </a:r>
            <a:endParaRPr lang="en-US" sz="2400" dirty="0" smtClean="0"/>
          </a:p>
          <a:p>
            <a:r>
              <a:rPr lang="en-US" sz="2400" dirty="0" smtClean="0"/>
              <a:t>Chalk powder, white sand, washing soda, Urea, </a:t>
            </a:r>
            <a:r>
              <a:rPr lang="en-US" sz="2400" dirty="0" err="1" smtClean="0"/>
              <a:t>colour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stones, </a:t>
            </a:r>
            <a:r>
              <a:rPr lang="en-US" sz="2400" dirty="0" err="1" smtClean="0"/>
              <a:t>rawa</a:t>
            </a:r>
            <a:r>
              <a:rPr lang="en-US" sz="2400" dirty="0" smtClean="0"/>
              <a:t> / </a:t>
            </a:r>
            <a:r>
              <a:rPr lang="en-US" sz="2400" dirty="0" err="1" smtClean="0"/>
              <a:t>suji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352800"/>
            <a:ext cx="585725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Chalk powder may cause respiratory </a:t>
            </a:r>
          </a:p>
          <a:p>
            <a:r>
              <a:rPr lang="en-US" sz="2400" dirty="0" smtClean="0"/>
              <a:t>problem</a:t>
            </a:r>
          </a:p>
          <a:p>
            <a:r>
              <a:rPr lang="en-US" sz="2400" dirty="0" smtClean="0"/>
              <a:t>Washing soda cause diarrhea, nausea, </a:t>
            </a:r>
          </a:p>
          <a:p>
            <a:r>
              <a:rPr lang="en-US" sz="2400" dirty="0" smtClean="0"/>
              <a:t>vomiting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219200"/>
            <a:ext cx="561820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SUGAR / COMMON SALT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Dietitian Kamal Bajwa (@Dietitiankamal) / টুইটা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862" y="0"/>
            <a:ext cx="69647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90600"/>
            <a:ext cx="2489198" cy="18668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6888745" cy="83099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Common Adulterants</a:t>
            </a:r>
          </a:p>
          <a:p>
            <a:r>
              <a:rPr lang="en-US" sz="2400" dirty="0" smtClean="0"/>
              <a:t>Used tea leaves, dye or artificial </a:t>
            </a:r>
            <a:r>
              <a:rPr lang="en-US" sz="2400" dirty="0" err="1" smtClean="0"/>
              <a:t>colour</a:t>
            </a:r>
            <a:r>
              <a:rPr lang="en-US" sz="2400" dirty="0" smtClean="0"/>
              <a:t>, iron fillings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3170804" cy="461665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Health effects : Cancer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725269"/>
            <a:ext cx="2743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TEA</a:t>
            </a:r>
            <a:endParaRPr lang="en-US" sz="3600" b="1" dirty="0"/>
          </a:p>
        </p:txBody>
      </p:sp>
      <p:pic>
        <p:nvPicPr>
          <p:cNvPr id="34818" name="Picture 2" descr="Quick tests for some Adulterants in foods — Vikas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05124"/>
            <a:ext cx="7896225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citygreens.in/Blog%20Images/coffee%20adultera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1943858" cy="129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219200"/>
            <a:ext cx="5877250" cy="1569660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Coffee  is adulterated with chicory powder, </a:t>
            </a:r>
          </a:p>
          <a:p>
            <a:r>
              <a:rPr lang="en-US" sz="2400" dirty="0" smtClean="0"/>
              <a:t>ground tamarind</a:t>
            </a:r>
          </a:p>
          <a:p>
            <a:r>
              <a:rPr lang="en-US" sz="2400" dirty="0" smtClean="0"/>
              <a:t>Health effects : causes stomach disorder, </a:t>
            </a:r>
          </a:p>
          <a:p>
            <a:r>
              <a:rPr lang="en-US" sz="2400" dirty="0" smtClean="0"/>
              <a:t>giddiness, joint pain</a:t>
            </a:r>
            <a:endParaRPr lang="en-US" sz="2400" dirty="0"/>
          </a:p>
        </p:txBody>
      </p:sp>
      <p:pic>
        <p:nvPicPr>
          <p:cNvPr id="21510" name="Picture 6" descr="Quick tests for some Adulterants in foods — Vikas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7953375" cy="31146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609600"/>
            <a:ext cx="168866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COFFEE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95271"/>
            <a:ext cx="6316537" cy="1200329"/>
          </a:xfrm>
          <a:prstGeom prst="rect">
            <a:avLst/>
          </a:prstGeom>
          <a:solidFill>
            <a:srgbClr val="FD596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Adulterants : Sudan red, </a:t>
            </a:r>
            <a:r>
              <a:rPr lang="en-US" sz="2400" dirty="0" err="1" smtClean="0"/>
              <a:t>Rhodamine</a:t>
            </a:r>
            <a:r>
              <a:rPr lang="en-US" sz="2400" dirty="0" smtClean="0"/>
              <a:t> B </a:t>
            </a:r>
            <a:r>
              <a:rPr lang="en-US" sz="2400" dirty="0" err="1" smtClean="0"/>
              <a:t>colour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red brick powder, Saw dust sand, dirt</a:t>
            </a:r>
          </a:p>
          <a:p>
            <a:r>
              <a:rPr lang="en-US" sz="2400" dirty="0" smtClean="0"/>
              <a:t>Health effects : Cancer, stomach disorder</a:t>
            </a:r>
            <a:endParaRPr lang="en-US" sz="2400" dirty="0"/>
          </a:p>
        </p:txBody>
      </p:sp>
      <p:pic>
        <p:nvPicPr>
          <p:cNvPr id="20482" name="Picture 2" descr="Quick tests for some Adulterants in foods — Vikas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7896225" cy="310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838200"/>
            <a:ext cx="4498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RED CHILLI POWDER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4" name="Picture 4" descr="Is Your Chilli Powder Adulterated, മുളകുപൊടി മായം കലർന്നതാണോ? ഇങ്ങനെ  ചെയ്താൽ തിരിച്ചറിയാം - simple test to find out if your chilli powder is  adulterated - Samayam Malayal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0" y="685800"/>
            <a:ext cx="154940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762000"/>
            <a:ext cx="4766626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TURMERIC  POWDER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434" name="AutoShape 2" descr="Turmeric adulteration: eating your bra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Turmeric adulteration: eating your bra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Turmeric adulteration: eating your bra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Turmeric adulteration: eating your bra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Turmeric adulteration: eating your bra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Turmeric adulteration: eating your bra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6" name="Picture 14" descr="Turmeric adulteration: eating your brai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838200"/>
            <a:ext cx="2574715" cy="1447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6976" y="1447800"/>
            <a:ext cx="5226624" cy="1569660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Adulterant : Lead chromate, </a:t>
            </a:r>
            <a:r>
              <a:rPr lang="en-US" sz="2400" dirty="0" err="1" smtClean="0"/>
              <a:t>Metanil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Yellow, </a:t>
            </a:r>
            <a:r>
              <a:rPr lang="en-US" sz="2400" dirty="0" err="1" smtClean="0"/>
              <a:t>sudan</a:t>
            </a:r>
            <a:r>
              <a:rPr lang="en-US" sz="2400" dirty="0" smtClean="0"/>
              <a:t> red artificial </a:t>
            </a:r>
            <a:r>
              <a:rPr lang="en-US" sz="2400" dirty="0" err="1" smtClean="0"/>
              <a:t>colour</a:t>
            </a:r>
            <a:endParaRPr lang="en-US" sz="2400" dirty="0" smtClean="0"/>
          </a:p>
          <a:p>
            <a:r>
              <a:rPr lang="en-US" sz="2400" dirty="0" smtClean="0"/>
              <a:t>Health effect : Cancer, Lead chromate </a:t>
            </a:r>
          </a:p>
          <a:p>
            <a:r>
              <a:rPr lang="en-US" sz="2400" dirty="0" smtClean="0"/>
              <a:t>can cause anemia, paralysis </a:t>
            </a:r>
            <a:endParaRPr lang="en-US" sz="2400" dirty="0"/>
          </a:p>
        </p:txBody>
      </p:sp>
      <p:pic>
        <p:nvPicPr>
          <p:cNvPr id="18448" name="Picture 16" descr="How to Check for Turmeric Powder Adulteration | Turmeric Powder Manufactur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59436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Quick tests for some Adulterants in foods — Vikas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7867650" cy="3143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685800"/>
            <a:ext cx="4574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FF"/>
                </a:solidFill>
              </a:rPr>
              <a:t>ASAFOETIDA  ( HING )</a:t>
            </a:r>
            <a:endParaRPr lang="en-US" sz="3200" b="1" dirty="0">
              <a:solidFill>
                <a:srgbClr val="FF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12203"/>
            <a:ext cx="671158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Adulterants : Starch, resin, soap stone or </a:t>
            </a:r>
            <a:r>
              <a:rPr lang="en-US" sz="2400" dirty="0" err="1" smtClean="0"/>
              <a:t>saji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endParaRPr lang="en-US" sz="2400" dirty="0" smtClean="0"/>
          </a:p>
          <a:p>
            <a:r>
              <a:rPr lang="en-US" sz="2400" dirty="0" smtClean="0"/>
              <a:t>Health effects : Stomach disorder, nausea</a:t>
            </a:r>
            <a:endParaRPr lang="en-US" sz="2400" dirty="0"/>
          </a:p>
        </p:txBody>
      </p:sp>
      <p:pic>
        <p:nvPicPr>
          <p:cNvPr id="57348" name="Picture 4" descr="Hing Images – Browse 5,151 Stock Photos, Vectors, and Video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85800"/>
            <a:ext cx="2734787" cy="118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978398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2133600"/>
            <a:ext cx="7147791" cy="1200329"/>
          </a:xfrm>
          <a:prstGeom prst="rect">
            <a:avLst/>
          </a:prstGeom>
          <a:solidFill>
            <a:srgbClr val="00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Food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like </a:t>
            </a:r>
            <a:r>
              <a:rPr lang="en-US" sz="2400" dirty="0" err="1" smtClean="0"/>
              <a:t>metanil</a:t>
            </a:r>
            <a:r>
              <a:rPr lang="en-US" sz="2400" dirty="0" smtClean="0"/>
              <a:t> yellow beyond the safety </a:t>
            </a:r>
          </a:p>
          <a:p>
            <a:r>
              <a:rPr lang="en-US" sz="2400" dirty="0" smtClean="0"/>
              <a:t>limit can cause allergies, hyperactivity, liver damage, </a:t>
            </a:r>
          </a:p>
          <a:p>
            <a:r>
              <a:rPr lang="en-US" sz="2400" dirty="0" smtClean="0"/>
              <a:t>infertility, anemia, cancer &amp; even birth defects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0"/>
            <a:ext cx="506818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SWEETS  &amp;  DESERTS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15200" cy="54864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1" y="1295400"/>
            <a:ext cx="7315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FORMALIN</a:t>
            </a:r>
            <a:r>
              <a:rPr lang="en-US" sz="2400" dirty="0" smtClean="0"/>
              <a:t> – used to keep the fish looking fresh</a:t>
            </a:r>
          </a:p>
          <a:p>
            <a:r>
              <a:rPr lang="en-US" sz="2400" dirty="0" smtClean="0"/>
              <a:t>Formalin  can cause health conditions such as abdominal discomfort, vomiting, renal injury,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438400"/>
            <a:ext cx="73152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Unhygenic</a:t>
            </a:r>
            <a:r>
              <a:rPr lang="en-US" sz="2400" dirty="0" smtClean="0">
                <a:solidFill>
                  <a:srgbClr val="C00000"/>
                </a:solidFill>
              </a:rPr>
              <a:t> meat &amp; meat products </a:t>
            </a:r>
            <a:r>
              <a:rPr lang="en-US" sz="2400" dirty="0" smtClean="0"/>
              <a:t>can cause stomach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infection,dehydration</a:t>
            </a:r>
            <a:r>
              <a:rPr lang="en-US" sz="2400" dirty="0" smtClean="0"/>
              <a:t> usually with fever &amp; chills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200400"/>
            <a:ext cx="7315201" cy="830997"/>
          </a:xfrm>
          <a:prstGeom prst="rect">
            <a:avLst/>
          </a:prstGeom>
          <a:solidFill>
            <a:srgbClr val="BF7AEA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Mercury adulterated fish </a:t>
            </a:r>
            <a:r>
              <a:rPr lang="en-US" sz="2400" dirty="0" smtClean="0"/>
              <a:t>can cause brain damage, paralyses &amp; death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73152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ADULTERATION  IN  </a:t>
            </a:r>
          </a:p>
          <a:p>
            <a:pPr algn="ctr"/>
            <a:r>
              <a:rPr lang="en-US" sz="3200" dirty="0" smtClean="0"/>
              <a:t>POULTRY &amp; FISH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अन्नातील भेसळ ( Food adulteration )ओळखायची कशी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3937000" cy="236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914400"/>
            <a:ext cx="325275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Unethical Adulteration</a:t>
            </a:r>
          </a:p>
          <a:p>
            <a:r>
              <a:rPr lang="en-US" sz="3200" b="1" dirty="0" smtClean="0"/>
              <a:t>A  SOCIAL  EVIL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52471"/>
            <a:ext cx="3276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very common practice </a:t>
            </a:r>
          </a:p>
          <a:p>
            <a:pPr algn="ctr"/>
            <a:r>
              <a:rPr lang="en-US" sz="2400" dirty="0" smtClean="0"/>
              <a:t>in our country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52671"/>
            <a:ext cx="797551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Adulteration cases increasing due to few legal control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 food quality and poor, non-existing monitoring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by regulatory authorities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248398" cy="46863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5029200" y="4038600"/>
            <a:ext cx="3505200" cy="2286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Imprisonment &amp; Fine Rs. 5000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21494"/>
            <a:ext cx="7924800" cy="12311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PREVENTION  OF FOOD  ADULTERATION  ACT,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954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PFA Amended by Indian Parliament in 1964, 1976 &amp; 1986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762000" y="4038600"/>
            <a:ext cx="3505200" cy="2286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month Imprisonment &amp; Fine Rs. 1000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79248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Objectives 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Preventing import, manufacture, distribution &amp; sale of all adulterated food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Ensuring Pure &amp; wholesome food to the consumer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Protect the consumer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fraudulant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deceptive trade practice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352800"/>
            <a:ext cx="2972032" cy="369332"/>
          </a:xfrm>
          <a:prstGeom prst="rect">
            <a:avLst/>
          </a:prstGeom>
          <a:solidFill>
            <a:srgbClr val="BF7AEA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Case of Proven Adulteration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352800"/>
            <a:ext cx="34713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Cause of Death &amp; Health hazards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781800" y="3810000"/>
            <a:ext cx="1219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286000" y="3810000"/>
            <a:ext cx="1219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618" y="4953000"/>
            <a:ext cx="280878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FOOD INSPECTOR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895600"/>
            <a:ext cx="4855881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 FOOD LABORATORIES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886200"/>
            <a:ext cx="2712024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  ANALYST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3505200" y="2438400"/>
            <a:ext cx="304800" cy="381000"/>
          </a:xfrm>
          <a:prstGeom prst="downArrow">
            <a:avLst>
              <a:gd name="adj1" fmla="val 35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81600" y="34290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410200" y="44196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1981200"/>
            <a:ext cx="6948569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 COMMITTEE FOR FOOD STANDARDS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685800"/>
            <a:ext cx="569252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ADMINISTRATIVE  BODIES  </a:t>
            </a:r>
          </a:p>
          <a:p>
            <a:pPr algn="ctr"/>
            <a:r>
              <a:rPr lang="en-US" sz="3200" b="1" dirty="0" smtClean="0"/>
              <a:t>FOR  PFA  ACT</a:t>
            </a:r>
            <a:endParaRPr lang="en-US" sz="3200" b="1" dirty="0"/>
          </a:p>
        </p:txBody>
      </p:sp>
      <p:pic>
        <p:nvPicPr>
          <p:cNvPr id="17410" name="Picture 2" descr="How Food Adulteration In India Is Fueling Business At The Cost Of Health? |  Femina.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429000"/>
            <a:ext cx="3771811" cy="2516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553200" cy="13898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Central Committee for 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Food Standards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705600" cy="1905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Chairman : Director General of Medical Health Services, </a:t>
            </a:r>
            <a:r>
              <a:rPr lang="en-US" dirty="0" err="1" smtClean="0"/>
              <a:t>Govt</a:t>
            </a:r>
            <a:r>
              <a:rPr lang="en-US" dirty="0" smtClean="0"/>
              <a:t> of India</a:t>
            </a:r>
          </a:p>
          <a:p>
            <a:r>
              <a:rPr lang="en-US" dirty="0" smtClean="0"/>
              <a:t>Any no. of members related to Health, Food,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4191000"/>
            <a:ext cx="6705600" cy="1200329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Functions</a:t>
            </a:r>
            <a:r>
              <a:rPr lang="en-US" sz="2400" dirty="0" smtClean="0"/>
              <a:t> : can frame by-laws, constitute Committees &amp; advice Central /State Government on matters relating food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National Food Laboratory Ghaziabad | National Food Laboratory Ghaziab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National Food Laboratory Ghaziabad | National Food Laboratory Ghaziab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National Food Laboratory Ghaziabad | National Food Laboratory Ghaziab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61235"/>
            <a:ext cx="4076700" cy="2910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762000"/>
            <a:ext cx="70103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Central Food Laboratories, </a:t>
            </a:r>
            <a:r>
              <a:rPr lang="en-US" sz="2800" b="1" dirty="0" err="1" smtClean="0"/>
              <a:t>Govt</a:t>
            </a:r>
            <a:r>
              <a:rPr lang="en-US" sz="2800" b="1" dirty="0" smtClean="0"/>
              <a:t> of India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472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Government established four laboratories for food analysis at </a:t>
            </a:r>
            <a:r>
              <a:rPr lang="en-US" sz="2400" b="1" dirty="0" smtClean="0">
                <a:solidFill>
                  <a:srgbClr val="FF0000"/>
                </a:solidFill>
              </a:rPr>
              <a:t>Kolkata, </a:t>
            </a:r>
            <a:r>
              <a:rPr lang="en-US" sz="2400" b="1" dirty="0" err="1" smtClean="0">
                <a:solidFill>
                  <a:srgbClr val="FF0000"/>
                </a:solidFill>
              </a:rPr>
              <a:t>Gaziabad</a:t>
            </a:r>
            <a:r>
              <a:rPr lang="en-US" sz="2400" b="1" dirty="0" smtClean="0">
                <a:solidFill>
                  <a:srgbClr val="FF0000"/>
                </a:solidFill>
              </a:rPr>
              <a:t>, Mysore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Pune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Functions: </a:t>
            </a:r>
          </a:p>
          <a:p>
            <a:r>
              <a:rPr lang="en-US" sz="2400" dirty="0" smtClean="0"/>
              <a:t>a) Fixation of standards and quality control parameters for food articles</a:t>
            </a:r>
          </a:p>
          <a:p>
            <a:r>
              <a:rPr lang="en-US" sz="2400" dirty="0" smtClean="0"/>
              <a:t>b) Collaboration work with State laboratories for analysis &amp; standards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57200"/>
            <a:ext cx="4971938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PUBLIC  ANALYST</a:t>
            </a:r>
          </a:p>
          <a:p>
            <a:pPr algn="ctr"/>
            <a:r>
              <a:rPr lang="en-US" sz="2400" dirty="0" smtClean="0"/>
              <a:t>Appointed by State / Central </a:t>
            </a:r>
            <a:r>
              <a:rPr lang="en-US" sz="2400" dirty="0" err="1" smtClean="0"/>
              <a:t>Govt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28840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receipt of sample Public Analyst confirms the </a:t>
            </a:r>
          </a:p>
          <a:p>
            <a:r>
              <a:rPr lang="en-US" sz="2400" dirty="0" smtClean="0"/>
              <a:t>authenticity of the sample by comparing the seal on it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334000"/>
            <a:ext cx="686848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Keeps in touch with Central Food Laboratories for </a:t>
            </a:r>
          </a:p>
          <a:p>
            <a:r>
              <a:rPr lang="en-US" sz="2400" dirty="0" smtClean="0"/>
              <a:t>consultation &amp; dissemination of knowledge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895600"/>
            <a:ext cx="740850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Keeps the sample in safe custody before, during &amp; after</a:t>
            </a:r>
          </a:p>
          <a:p>
            <a:r>
              <a:rPr lang="en-US" sz="2400" dirty="0" smtClean="0"/>
              <a:t>Analysis and preserves it for submission into court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7303987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Records analysis using approved methods, records the</a:t>
            </a:r>
          </a:p>
          <a:p>
            <a:r>
              <a:rPr lang="en-US" sz="2400" dirty="0" smtClean="0"/>
              <a:t>Findings and inform the Food Inspector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2209800" y="2590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67200" y="3733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58000" y="49530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09600"/>
            <a:ext cx="5726183" cy="1015663"/>
          </a:xfrm>
          <a:prstGeom prst="rect">
            <a:avLst/>
          </a:prstGeom>
          <a:solidFill>
            <a:srgbClr val="BF7AEA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FOOD  INSPECTOR</a:t>
            </a:r>
          </a:p>
          <a:p>
            <a:pPr algn="ctr"/>
            <a:r>
              <a:rPr lang="en-US" sz="2400" dirty="0" smtClean="0"/>
              <a:t>Appointed by State / Central </a:t>
            </a:r>
            <a:r>
              <a:rPr lang="en-US" sz="2400" dirty="0" err="1" smtClean="0"/>
              <a:t>Gogernment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52929" cy="461665"/>
          </a:xfrm>
          <a:prstGeom prst="rect">
            <a:avLst/>
          </a:prstGeom>
          <a:solidFill>
            <a:srgbClr val="00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Medical Officer in charge of local Health Administration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9431" y="2374880"/>
            <a:ext cx="7866834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To inspect License for manufacture, Storage, sale of food </a:t>
            </a:r>
          </a:p>
          <a:p>
            <a:r>
              <a:rPr lang="en-US" sz="2400" dirty="0" smtClean="0"/>
              <a:t>2. To make queries on receipt of complaints about the </a:t>
            </a:r>
          </a:p>
          <a:p>
            <a:r>
              <a:rPr lang="en-US" sz="2400" dirty="0" smtClean="0"/>
              <a:t>quality of the food and conduct inspection</a:t>
            </a:r>
          </a:p>
          <a:p>
            <a:r>
              <a:rPr lang="en-US" sz="2400" dirty="0" smtClean="0"/>
              <a:t>3. To maintain the records of inspection and inform the </a:t>
            </a:r>
          </a:p>
          <a:p>
            <a:r>
              <a:rPr lang="en-US" sz="2400" dirty="0" smtClean="0"/>
              <a:t>higher authorities about the inspection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0"/>
            <a:ext cx="7605608" cy="1200329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Food inspector can stop sale, seize food article in public </a:t>
            </a:r>
          </a:p>
          <a:p>
            <a:r>
              <a:rPr lang="en-US" sz="2400" dirty="0" smtClean="0"/>
              <a:t>interest. He can stop any vehicle carrying adulterated or </a:t>
            </a:r>
          </a:p>
          <a:p>
            <a:r>
              <a:rPr lang="en-US" sz="2400" dirty="0" smtClean="0"/>
              <a:t>misbranded food or prohibit manufacture of food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Codex Alimentarius? The Codex | Shark Certification Pvt Lt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810250" cy="29191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753821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International Food Quality Standard constituted by UN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191000"/>
            <a:ext cx="7321300" cy="156966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Standard available for processed &amp; raw food – provide </a:t>
            </a:r>
          </a:p>
          <a:p>
            <a:r>
              <a:rPr lang="en-US" sz="2400" dirty="0" smtClean="0"/>
              <a:t>ideal specification for food additives, contaminants, </a:t>
            </a:r>
          </a:p>
          <a:p>
            <a:r>
              <a:rPr lang="en-US" sz="2400" dirty="0" smtClean="0"/>
              <a:t>Sampling, method of analysis, </a:t>
            </a:r>
            <a:r>
              <a:rPr lang="en-US" sz="2400" dirty="0" err="1" smtClean="0"/>
              <a:t>labelling</a:t>
            </a:r>
            <a:r>
              <a:rPr lang="en-US" sz="2400" dirty="0" smtClean="0"/>
              <a:t> &amp; hygienic </a:t>
            </a:r>
          </a:p>
          <a:p>
            <a:r>
              <a:rPr lang="en-US" sz="2400" dirty="0" smtClean="0"/>
              <a:t>Requirements for foods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क्या आप इन सर्टिफिकेशन मार्क्स को जानते है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1524000" cy="909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990600"/>
            <a:ext cx="5549981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FRUITS  PRODUCT  ORDER</a:t>
            </a:r>
            <a:endParaRPr lang="en-US" sz="3200" b="1" dirty="0"/>
          </a:p>
        </p:txBody>
      </p:sp>
      <p:sp>
        <p:nvSpPr>
          <p:cNvPr id="1032" name="AutoShape 8" descr="Fruits Product Order- FPO Certification- Process, Docu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Fruits Product Order- FPO Certification- Process, Docu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Fruits Product Order- FPO Certification- Process, Docu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Fruits Product Order- FPO Certification- Process, Docu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Food science and technology on Instagram: “👇 These products are included  in it 🍓🍎🍊 The FPO mark is a certification mark mandatory on all  processed fruit products sold in India such…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30480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86200" y="2057400"/>
            <a:ext cx="44584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Advisory committee looks after </a:t>
            </a:r>
          </a:p>
          <a:p>
            <a:r>
              <a:rPr lang="en-US" sz="2400" dirty="0" smtClean="0"/>
              <a:t>Hygiene Requirements during </a:t>
            </a:r>
          </a:p>
          <a:p>
            <a:r>
              <a:rPr lang="en-US" sz="2400" dirty="0" smtClean="0"/>
              <a:t>manufacturing, processing,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container &amp; packaging, </a:t>
            </a:r>
            <a:r>
              <a:rPr lang="en-US" sz="2400" dirty="0" err="1" smtClean="0"/>
              <a:t>labelling</a:t>
            </a:r>
            <a:endParaRPr lang="en-US" sz="2400" dirty="0" smtClean="0"/>
          </a:p>
          <a:p>
            <a:r>
              <a:rPr lang="en-US" sz="2400" dirty="0" smtClean="0"/>
              <a:t>Checks for limits for poisonous </a:t>
            </a:r>
          </a:p>
          <a:p>
            <a:r>
              <a:rPr lang="en-US" sz="2400" dirty="0" smtClean="0"/>
              <a:t>Metals like </a:t>
            </a:r>
            <a:r>
              <a:rPr lang="en-US" sz="2400" dirty="0" err="1" smtClean="0"/>
              <a:t>Pb</a:t>
            </a:r>
            <a:r>
              <a:rPr lang="en-US" sz="2400" dirty="0" smtClean="0"/>
              <a:t>, Cu, As &amp; Zn</a:t>
            </a:r>
          </a:p>
          <a:p>
            <a:r>
              <a:rPr lang="en-US" sz="2400" dirty="0" smtClean="0"/>
              <a:t>Check for added preservatives </a:t>
            </a:r>
          </a:p>
          <a:p>
            <a:r>
              <a:rPr lang="en-US" sz="2400" dirty="0" smtClean="0"/>
              <a:t>&amp; permissible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912"/>
            <a:ext cx="4038600" cy="551688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 smtClean="0"/>
              <a:t>        </a:t>
            </a:r>
            <a:r>
              <a:rPr lang="en-US" sz="3200" b="1" dirty="0" smtClean="0"/>
              <a:t>ISI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3737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 smtClean="0"/>
              <a:t>Mark of excellent standard set for all products by </a:t>
            </a:r>
            <a:r>
              <a:rPr lang="en-US" sz="2400" b="1" dirty="0" smtClean="0"/>
              <a:t>INDIAN BUREAU OF STANDARDS</a:t>
            </a:r>
          </a:p>
          <a:p>
            <a:r>
              <a:rPr lang="en-US" sz="2400" dirty="0" smtClean="0"/>
              <a:t>Hygiene of manufacture, process, analysis of chemicals &amp; additives, standard method of analysis, equipment specification, standard for processed food product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29752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Standards pertain to agricultural  &amp; related products</a:t>
            </a:r>
          </a:p>
          <a:p>
            <a:r>
              <a:rPr lang="en-US" sz="2400" dirty="0" err="1" smtClean="0"/>
              <a:t>Prudcts</a:t>
            </a:r>
            <a:r>
              <a:rPr lang="en-US" sz="2400" dirty="0" smtClean="0"/>
              <a:t> graded as Graded one, two, three &amp; four for special, good , fair &amp; ordinary quality</a:t>
            </a:r>
          </a:p>
          <a:p>
            <a:r>
              <a:rPr lang="en-US" sz="2400" dirty="0" smtClean="0"/>
              <a:t>Checks </a:t>
            </a:r>
            <a:r>
              <a:rPr lang="en-US" sz="2400" dirty="0" err="1" smtClean="0"/>
              <a:t>physico</a:t>
            </a:r>
            <a:r>
              <a:rPr lang="en-US" sz="2400" dirty="0" smtClean="0"/>
              <a:t>-chemical properties during storage &amp; processing</a:t>
            </a:r>
            <a:endParaRPr lang="en-US" sz="2400" dirty="0"/>
          </a:p>
        </p:txBody>
      </p:sp>
      <p:pic>
        <p:nvPicPr>
          <p:cNvPr id="64514" name="Picture 2" descr="ISI Mark Registration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762001" cy="54196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48200" y="1219200"/>
            <a:ext cx="4038600" cy="551688"/>
          </a:xfrm>
          <a:prstGeom prst="rect">
            <a:avLst/>
          </a:prstGeom>
          <a:solidFill>
            <a:srgbClr val="00B050"/>
          </a:solidFill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AGMARK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16" name="Picture 4" descr="AGMARK – User Experience Design &amp; Tech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Fssai: Latest News, Videos and Photos of Fssai | Times of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Fssai: Latest News, Videos and Photos of Fssai | Times of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Fssai: Latest News, Videos and Photos of Fssai | Times of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0" name="Picture 8" descr="Fssai: Latest News, Videos and Photos of Fssai | Times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2039553" cy="152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590800"/>
            <a:ext cx="74676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FSSAI </a:t>
            </a:r>
            <a:r>
              <a:rPr lang="en-US" sz="2400" dirty="0" smtClean="0"/>
              <a:t>Standard authority established in 2006 under the Ministry of Health &amp; Family Welfare, </a:t>
            </a:r>
            <a:r>
              <a:rPr lang="en-US" sz="2400" dirty="0" err="1" smtClean="0"/>
              <a:t>Govt</a:t>
            </a:r>
            <a:r>
              <a:rPr lang="en-US" sz="2400" dirty="0" smtClean="0"/>
              <a:t> of India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505200"/>
            <a:ext cx="7549887" cy="830997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Headed by Chairperson, appointed by the Central Govt.</a:t>
            </a:r>
          </a:p>
          <a:p>
            <a:r>
              <a:rPr lang="en-US" sz="2400" dirty="0" smtClean="0"/>
              <a:t>of not below the rank of Secretary to the </a:t>
            </a:r>
            <a:r>
              <a:rPr lang="en-US" sz="2400" dirty="0" err="1" smtClean="0"/>
              <a:t>Govt</a:t>
            </a:r>
            <a:r>
              <a:rPr lang="en-US" sz="2400" dirty="0" smtClean="0"/>
              <a:t> of India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495800"/>
            <a:ext cx="752039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FSSAI</a:t>
            </a:r>
            <a:r>
              <a:rPr lang="en-US" sz="2400" dirty="0" smtClean="0"/>
              <a:t> License or Registration is required for any food </a:t>
            </a:r>
          </a:p>
          <a:p>
            <a:r>
              <a:rPr lang="en-US" sz="2400" dirty="0" smtClean="0"/>
              <a:t>business in India that manufactures, stores, transports, </a:t>
            </a:r>
          </a:p>
          <a:p>
            <a:r>
              <a:rPr lang="en-US" sz="2400" dirty="0" smtClean="0"/>
              <a:t>or distributes food including hotels &amp; </a:t>
            </a:r>
            <a:r>
              <a:rPr lang="en-US" sz="2400" dirty="0" err="1" smtClean="0"/>
              <a:t>restaurents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838200"/>
            <a:ext cx="59207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FOOD  SAFETY  STANDARDS  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AUTORITY  OF  INDIA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43000"/>
            <a:ext cx="4063998" cy="3048000"/>
          </a:xfrm>
          <a:prstGeom prst="rect">
            <a:avLst/>
          </a:prstGeom>
          <a:noFill/>
        </p:spPr>
      </p:pic>
      <p:pic>
        <p:nvPicPr>
          <p:cNvPr id="1026" name="Picture 2" descr="E:\College Not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57250"/>
            <a:ext cx="73914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sumer Protection Act 2019 - E-Justice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6392333" cy="35956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3505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COPRA  2019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36" name="Picture 12" descr="Consumer protection act 2019: Guarding interest of consumers - Getlegal  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0"/>
            <a:ext cx="30861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nsumer Protection Act, 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573296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Consumer Protection: Ways and Means of Consumer Protection, Lok Adalat and  Public Interest Litigation- (For CBSE, ICSE, IAS, NET, NRA 2024) FlexiPr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51054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52400" y="304800"/>
          <a:ext cx="9448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2575917"/>
            <a:ext cx="3048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ADULTERATION</a:t>
            </a:r>
          </a:p>
          <a:p>
            <a:endParaRPr lang="en-US" dirty="0" smtClean="0"/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A LEGAL OFFENCE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2971800"/>
            <a:ext cx="332232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7213598" cy="5410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1905000" y="4419600"/>
            <a:ext cx="3048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Antioxidants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1" y="1066800"/>
            <a:ext cx="7162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FOOD  ADULTERANTS 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 FOOD  ADDITIVES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419600"/>
            <a:ext cx="2971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Bulking Agents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800600"/>
            <a:ext cx="3048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Emuisifier</a:t>
            </a:r>
            <a:r>
              <a:rPr lang="en-US" dirty="0" smtClean="0"/>
              <a:t> / Stabilizers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800600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Acid Regulators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3048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Preservatives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5181600"/>
            <a:ext cx="2971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Flavour</a:t>
            </a:r>
            <a:r>
              <a:rPr lang="en-US" dirty="0" smtClean="0"/>
              <a:t> Enhancer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562600"/>
            <a:ext cx="3048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Artificial </a:t>
            </a:r>
            <a:r>
              <a:rPr lang="en-US" dirty="0" err="1" smtClean="0"/>
              <a:t>Sweetner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5562600"/>
            <a:ext cx="2971800" cy="369332"/>
          </a:xfrm>
          <a:prstGeom prst="rect">
            <a:avLst/>
          </a:prstGeom>
          <a:solidFill>
            <a:srgbClr val="BF7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Glazing Agents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ood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5689598" cy="42672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704088"/>
            <a:ext cx="5105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Added </a:t>
            </a:r>
            <a:r>
              <a:rPr lang="en-US" sz="3200" b="1" dirty="0" err="1" smtClean="0">
                <a:solidFill>
                  <a:srgbClr val="FF0000"/>
                </a:solidFill>
              </a:rPr>
              <a:t>Colour</a:t>
            </a:r>
            <a:r>
              <a:rPr lang="en-US" sz="3200" b="1" dirty="0" smtClean="0">
                <a:solidFill>
                  <a:srgbClr val="FF0000"/>
                </a:solidFill>
              </a:rPr>
              <a:t> must be below            0.2mg /Kg of food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Permitted </a:t>
            </a:r>
            <a:r>
              <a:rPr lang="en-US" b="1" u="sng" dirty="0" err="1" smtClean="0"/>
              <a:t>Colours</a:t>
            </a:r>
            <a:endParaRPr lang="en-US" b="1" u="sng" dirty="0" smtClean="0"/>
          </a:p>
          <a:p>
            <a:r>
              <a:rPr lang="en-US" dirty="0" smtClean="0"/>
              <a:t>Carotene</a:t>
            </a:r>
          </a:p>
          <a:p>
            <a:r>
              <a:rPr lang="en-US" dirty="0" smtClean="0"/>
              <a:t>Chlorophyll</a:t>
            </a:r>
          </a:p>
          <a:p>
            <a:r>
              <a:rPr lang="en-US" dirty="0" smtClean="0"/>
              <a:t>Caramel</a:t>
            </a:r>
          </a:p>
          <a:p>
            <a:r>
              <a:rPr lang="en-US" dirty="0" smtClean="0"/>
              <a:t>Annatto</a:t>
            </a:r>
          </a:p>
          <a:p>
            <a:r>
              <a:rPr lang="en-US" dirty="0" err="1" smtClean="0"/>
              <a:t>Tartrazine</a:t>
            </a:r>
            <a:endParaRPr lang="en-US" dirty="0" smtClean="0"/>
          </a:p>
          <a:p>
            <a:r>
              <a:rPr lang="en-US" dirty="0" smtClean="0"/>
              <a:t>Sunset yellow FCF</a:t>
            </a:r>
          </a:p>
          <a:p>
            <a:r>
              <a:rPr lang="en-US" dirty="0" err="1" smtClean="0"/>
              <a:t>Carmoisine</a:t>
            </a:r>
            <a:endParaRPr lang="en-US" dirty="0" smtClean="0"/>
          </a:p>
          <a:p>
            <a:r>
              <a:rPr lang="en-US" dirty="0" smtClean="0"/>
              <a:t>Erythrosine</a:t>
            </a:r>
          </a:p>
          <a:p>
            <a:r>
              <a:rPr lang="en-US" dirty="0" smtClean="0"/>
              <a:t>Brilliant blue FCF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33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Non-Permitted </a:t>
            </a:r>
            <a:r>
              <a:rPr lang="en-US" b="1" u="sng" dirty="0" err="1" smtClean="0"/>
              <a:t>colours</a:t>
            </a: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>
              <a:buNone/>
            </a:pPr>
            <a:r>
              <a:rPr lang="en-US" dirty="0" err="1" smtClean="0"/>
              <a:t>Rhodamine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Orange G</a:t>
            </a:r>
          </a:p>
          <a:p>
            <a:pPr>
              <a:buNone/>
            </a:pPr>
            <a:r>
              <a:rPr lang="en-US" dirty="0" smtClean="0"/>
              <a:t>Amaranth</a:t>
            </a:r>
          </a:p>
          <a:p>
            <a:pPr>
              <a:buNone/>
            </a:pPr>
            <a:r>
              <a:rPr lang="en-US" dirty="0" smtClean="0"/>
              <a:t>Fast Red</a:t>
            </a:r>
          </a:p>
          <a:p>
            <a:pPr>
              <a:buNone/>
            </a:pPr>
            <a:r>
              <a:rPr lang="en-US" dirty="0" err="1" smtClean="0"/>
              <a:t>Metanil</a:t>
            </a:r>
            <a:r>
              <a:rPr lang="en-US" dirty="0" smtClean="0"/>
              <a:t> yellow</a:t>
            </a:r>
            <a:endParaRPr lang="en-US" dirty="0"/>
          </a:p>
        </p:txBody>
      </p:sp>
      <p:pic>
        <p:nvPicPr>
          <p:cNvPr id="72706" name="Picture 2" descr="Function of colours in food and colours permitted by FSSAI in foods - Food  Safety Help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2286000" cy="1188720"/>
          </a:xfrm>
          <a:prstGeom prst="rect">
            <a:avLst/>
          </a:prstGeom>
          <a:noFill/>
        </p:spPr>
      </p:pic>
      <p:sp>
        <p:nvSpPr>
          <p:cNvPr id="72708" name="AutoShape 4" descr="List of permitted and non-permitted food colours | Download Scientific 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AutoShape 6" descr="List of permitted and non-permitted food colours | Download Scientific 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PRESERVATIVES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810000" cy="111655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Class I  Preservatives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343400" y="1859757"/>
            <a:ext cx="4343401" cy="1112043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Sugar, Common Salt, dextrose, sucrose, syrup, </a:t>
            </a:r>
            <a:r>
              <a:rPr lang="en-US" dirty="0" err="1" smtClean="0"/>
              <a:t>vineagar</a:t>
            </a:r>
            <a:r>
              <a:rPr lang="en-US" dirty="0" smtClean="0"/>
              <a:t>, honey &amp; edible vegetable  oil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24200"/>
            <a:ext cx="3810000" cy="2667000"/>
          </a:xfrm>
          <a:solidFill>
            <a:srgbClr val="FFC000"/>
          </a:solidFill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Class II </a:t>
            </a:r>
            <a:r>
              <a:rPr lang="en-US" b="1" dirty="0" err="1" smtClean="0"/>
              <a:t>Preseravatives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Not more than one Class II preservative is permitted</a:t>
            </a:r>
          </a:p>
          <a:p>
            <a:r>
              <a:rPr lang="en-US" b="1" dirty="0" smtClean="0"/>
              <a:t>No Nitrate / Nitrite P</a:t>
            </a:r>
            <a:r>
              <a:rPr lang="en-US" dirty="0" smtClean="0"/>
              <a:t>reservative is permitted in </a:t>
            </a:r>
            <a:r>
              <a:rPr lang="en-US" b="1" dirty="0" smtClean="0"/>
              <a:t>infant food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3124200"/>
            <a:ext cx="4267200" cy="2667000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Benzoic acid &amp; salt, </a:t>
            </a:r>
            <a:r>
              <a:rPr lang="en-US" sz="2800" dirty="0" err="1" smtClean="0"/>
              <a:t>Sulphurous</a:t>
            </a:r>
            <a:r>
              <a:rPr lang="en-US" sz="2800" dirty="0" smtClean="0"/>
              <a:t> acid &amp; salt, </a:t>
            </a:r>
            <a:r>
              <a:rPr lang="en-US" sz="2800" dirty="0" err="1" smtClean="0"/>
              <a:t>Sorbic</a:t>
            </a:r>
            <a:r>
              <a:rPr lang="en-US" sz="2800" dirty="0" smtClean="0"/>
              <a:t> acid &amp; salt, Nitrate &amp; Nitrite of </a:t>
            </a:r>
            <a:r>
              <a:rPr lang="en-US" sz="2800" dirty="0" err="1" smtClean="0"/>
              <a:t>Na,K</a:t>
            </a:r>
            <a:r>
              <a:rPr lang="en-US" sz="2800" dirty="0" smtClean="0"/>
              <a:t> Methyl </a:t>
            </a:r>
            <a:r>
              <a:rPr lang="en-US" sz="2800" dirty="0" err="1" smtClean="0"/>
              <a:t>diacetate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Lactic acid &amp; salt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1318</TotalTime>
  <Words>1391</Words>
  <Application>Microsoft Office PowerPoint</Application>
  <PresentationFormat>On-screen Show (4:3)</PresentationFormat>
  <Paragraphs>242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VIDYANAGAR  COLLEGE CHEMISTRY DEPARTMENT</vt:lpstr>
      <vt:lpstr>FOOD  ADULTERATION</vt:lpstr>
      <vt:lpstr>Slide 3</vt:lpstr>
      <vt:lpstr>Slide 4</vt:lpstr>
      <vt:lpstr>Slide 5</vt:lpstr>
      <vt:lpstr>Slide 6</vt:lpstr>
      <vt:lpstr>Slide 7</vt:lpstr>
      <vt:lpstr> Added Colour must be below            0.2mg /Kg of food</vt:lpstr>
      <vt:lpstr>PRESERVATIVES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Central Committee for  Food Standards</vt:lpstr>
      <vt:lpstr>Slide 33</vt:lpstr>
      <vt:lpstr>Slide 34</vt:lpstr>
      <vt:lpstr>Slide 35</vt:lpstr>
      <vt:lpstr>Slide 36</vt:lpstr>
      <vt:lpstr>Slide 37</vt:lpstr>
      <vt:lpstr>        ISI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Palas Das</dc:creator>
  <cp:lastModifiedBy>Palas Das</cp:lastModifiedBy>
  <cp:revision>135</cp:revision>
  <dcterms:created xsi:type="dcterms:W3CDTF">2006-08-16T00:00:00Z</dcterms:created>
  <dcterms:modified xsi:type="dcterms:W3CDTF">2024-11-28T06:01:54Z</dcterms:modified>
</cp:coreProperties>
</file>