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12/9/2024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12/9/2024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8743D-4F16-47C7-7A5E-31739FFDEE73}"/>
              </a:ext>
            </a:extLst>
          </p:cNvPr>
          <p:cNvSpPr>
            <a:spLocks noGrp="1"/>
          </p:cNvSpPr>
          <p:nvPr>
            <p:ph type="ctrTitle"/>
          </p:nvPr>
        </p:nvSpPr>
        <p:spPr/>
        <p:txBody>
          <a:bodyPr/>
          <a:lstStyle/>
          <a:p>
            <a:pPr algn="ctr"/>
            <a:r>
              <a:rPr lang="en-IN" sz="4800" b="1" u="sng" dirty="0"/>
              <a:t>FINANCIAL MANAGEMENT</a:t>
            </a:r>
            <a:br>
              <a:rPr lang="en-IN" sz="4800" b="1" u="sng" dirty="0"/>
            </a:br>
            <a:r>
              <a:rPr lang="en-IN" sz="4800" b="1" dirty="0"/>
              <a:t>Leverage</a:t>
            </a:r>
          </a:p>
        </p:txBody>
      </p:sp>
      <p:sp>
        <p:nvSpPr>
          <p:cNvPr id="3" name="Subtitle 2">
            <a:extLst>
              <a:ext uri="{FF2B5EF4-FFF2-40B4-BE49-F238E27FC236}">
                <a16:creationId xmlns:a16="http://schemas.microsoft.com/office/drawing/2014/main" id="{37DBA90F-3F1A-6361-9020-A6EF69194541}"/>
              </a:ext>
            </a:extLst>
          </p:cNvPr>
          <p:cNvSpPr>
            <a:spLocks noGrp="1"/>
          </p:cNvSpPr>
          <p:nvPr>
            <p:ph type="subTitle" idx="1"/>
          </p:nvPr>
        </p:nvSpPr>
        <p:spPr/>
        <p:txBody>
          <a:bodyPr>
            <a:normAutofit lnSpcReduction="10000"/>
          </a:bodyPr>
          <a:lstStyle/>
          <a:p>
            <a:pPr algn="l"/>
            <a:r>
              <a:rPr lang="en-IN" dirty="0">
                <a:solidFill>
                  <a:schemeClr val="accent5">
                    <a:lumMod val="50000"/>
                  </a:schemeClr>
                </a:solidFill>
              </a:rPr>
              <a:t>Doyel </a:t>
            </a:r>
            <a:r>
              <a:rPr lang="en-IN" dirty="0" err="1">
                <a:solidFill>
                  <a:schemeClr val="accent5">
                    <a:lumMod val="50000"/>
                  </a:schemeClr>
                </a:solidFill>
              </a:rPr>
              <a:t>Aich</a:t>
            </a:r>
            <a:endParaRPr lang="en-IN" dirty="0">
              <a:solidFill>
                <a:schemeClr val="accent5">
                  <a:lumMod val="50000"/>
                </a:schemeClr>
              </a:solidFill>
            </a:endParaRPr>
          </a:p>
          <a:p>
            <a:pPr algn="l"/>
            <a:r>
              <a:rPr lang="en-IN" dirty="0">
                <a:solidFill>
                  <a:schemeClr val="accent5">
                    <a:lumMod val="50000"/>
                  </a:schemeClr>
                </a:solidFill>
              </a:rPr>
              <a:t>Assistant Professor of Commerce</a:t>
            </a:r>
          </a:p>
          <a:p>
            <a:pPr algn="l"/>
            <a:r>
              <a:rPr lang="en-IN" dirty="0">
                <a:solidFill>
                  <a:schemeClr val="accent5">
                    <a:lumMod val="50000"/>
                  </a:schemeClr>
                </a:solidFill>
              </a:rPr>
              <a:t>Vidyanagar College</a:t>
            </a:r>
          </a:p>
        </p:txBody>
      </p:sp>
    </p:spTree>
    <p:extLst>
      <p:ext uri="{BB962C8B-B14F-4D97-AF65-F5344CB8AC3E}">
        <p14:creationId xmlns:p14="http://schemas.microsoft.com/office/powerpoint/2010/main" val="2946718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1A18F-5EEC-3735-D0D4-A0B963599B86}"/>
              </a:ext>
            </a:extLst>
          </p:cNvPr>
          <p:cNvSpPr>
            <a:spLocks noGrp="1"/>
          </p:cNvSpPr>
          <p:nvPr>
            <p:ph type="title"/>
          </p:nvPr>
        </p:nvSpPr>
        <p:spPr/>
        <p:txBody>
          <a:bodyPr/>
          <a:lstStyle/>
          <a:p>
            <a:pPr algn="ctr"/>
            <a:r>
              <a:rPr lang="en-IN" b="1" dirty="0"/>
              <a:t>MEASUREMENT OF COMBINED LEVERAGE</a:t>
            </a:r>
          </a:p>
        </p:txBody>
      </p:sp>
      <p:sp>
        <p:nvSpPr>
          <p:cNvPr id="3" name="Content Placeholder 2">
            <a:extLst>
              <a:ext uri="{FF2B5EF4-FFF2-40B4-BE49-F238E27FC236}">
                <a16:creationId xmlns:a16="http://schemas.microsoft.com/office/drawing/2014/main" id="{33E8A5CE-1115-C24A-6B1D-5E21BB11B911}"/>
              </a:ext>
            </a:extLst>
          </p:cNvPr>
          <p:cNvSpPr>
            <a:spLocks noGrp="1"/>
          </p:cNvSpPr>
          <p:nvPr>
            <p:ph idx="1"/>
          </p:nvPr>
        </p:nvSpPr>
        <p:spPr/>
        <p:txBody>
          <a:bodyPr/>
          <a:lstStyle/>
          <a:p>
            <a:r>
              <a:rPr lang="en-IN" dirty="0"/>
              <a:t>Degree of Combined Leverage=</a:t>
            </a:r>
          </a:p>
          <a:p>
            <a:pPr marL="0" indent="0">
              <a:buNone/>
            </a:pPr>
            <a:r>
              <a:rPr lang="en-IN" dirty="0"/>
              <a:t>                      % change in EPS/% change in EBIT</a:t>
            </a:r>
          </a:p>
          <a:p>
            <a:pPr marL="0" indent="0">
              <a:buNone/>
            </a:pPr>
            <a:endParaRPr lang="en-IN" dirty="0"/>
          </a:p>
          <a:p>
            <a:pPr marL="0" indent="0">
              <a:buNone/>
            </a:pPr>
            <a:endParaRPr lang="en-IN" dirty="0"/>
          </a:p>
          <a:p>
            <a:r>
              <a:rPr lang="en-IN" dirty="0"/>
              <a:t>DCL= 1+ {(F+I)/PBT}</a:t>
            </a:r>
          </a:p>
        </p:txBody>
      </p:sp>
    </p:spTree>
    <p:extLst>
      <p:ext uri="{BB962C8B-B14F-4D97-AF65-F5344CB8AC3E}">
        <p14:creationId xmlns:p14="http://schemas.microsoft.com/office/powerpoint/2010/main" val="455231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C07B7-AB5F-741D-7781-EF5C81C6608B}"/>
              </a:ext>
            </a:extLst>
          </p:cNvPr>
          <p:cNvSpPr>
            <a:spLocks noGrp="1"/>
          </p:cNvSpPr>
          <p:nvPr>
            <p:ph type="title"/>
          </p:nvPr>
        </p:nvSpPr>
        <p:spPr/>
        <p:txBody>
          <a:bodyPr/>
          <a:lstStyle/>
          <a:p>
            <a:pPr algn="ctr"/>
            <a:r>
              <a:rPr lang="en-IN" b="1" dirty="0"/>
              <a:t>CONCEPT OF TRADING ON EQUITY</a:t>
            </a:r>
          </a:p>
        </p:txBody>
      </p:sp>
      <p:sp>
        <p:nvSpPr>
          <p:cNvPr id="3" name="Content Placeholder 2">
            <a:extLst>
              <a:ext uri="{FF2B5EF4-FFF2-40B4-BE49-F238E27FC236}">
                <a16:creationId xmlns:a16="http://schemas.microsoft.com/office/drawing/2014/main" id="{8760D992-D530-E639-5F76-064ECDBEDD8F}"/>
              </a:ext>
            </a:extLst>
          </p:cNvPr>
          <p:cNvSpPr>
            <a:spLocks noGrp="1"/>
          </p:cNvSpPr>
          <p:nvPr>
            <p:ph idx="1"/>
          </p:nvPr>
        </p:nvSpPr>
        <p:spPr/>
        <p:txBody>
          <a:bodyPr/>
          <a:lstStyle/>
          <a:p>
            <a:r>
              <a:rPr lang="en-IN" dirty="0"/>
              <a:t>Trading on equity is a financial strategy that uses borrowed funds to increase to.</a:t>
            </a:r>
          </a:p>
          <a:p>
            <a:r>
              <a:rPr lang="en-IN" dirty="0"/>
              <a:t>Corporate body leverages its financial standing to procure debt and enhance the earnings of shareholders. In other words, a company utilises its equity strength to avail debts from </a:t>
            </a:r>
            <a:r>
              <a:rPr lang="en-IN" dirty="0" err="1"/>
              <a:t>creaditors</a:t>
            </a:r>
            <a:r>
              <a:rPr lang="en-IN" dirty="0"/>
              <a:t>, and thus the name of the strategy.</a:t>
            </a:r>
          </a:p>
          <a:p>
            <a:r>
              <a:rPr lang="en-IN" dirty="0"/>
              <a:t>Advantages of Trading on Equity:</a:t>
            </a:r>
          </a:p>
          <a:p>
            <a:pPr marL="0" indent="0">
              <a:buNone/>
            </a:pPr>
            <a:r>
              <a:rPr lang="en-IN" dirty="0"/>
              <a:t>   1. Enhanced earnings</a:t>
            </a:r>
          </a:p>
          <a:p>
            <a:pPr marL="0" indent="0">
              <a:buNone/>
            </a:pPr>
            <a:r>
              <a:rPr lang="en-IN" dirty="0"/>
              <a:t>   2. </a:t>
            </a:r>
            <a:r>
              <a:rPr lang="en-IN" dirty="0" err="1"/>
              <a:t>Favorable</a:t>
            </a:r>
            <a:r>
              <a:rPr lang="en-IN" dirty="0"/>
              <a:t> </a:t>
            </a:r>
            <a:r>
              <a:rPr lang="en-IN"/>
              <a:t>tax treatment</a:t>
            </a:r>
            <a:endParaRPr lang="en-IN" dirty="0"/>
          </a:p>
          <a:p>
            <a:endParaRPr lang="en-IN" dirty="0"/>
          </a:p>
        </p:txBody>
      </p:sp>
    </p:spTree>
    <p:extLst>
      <p:ext uri="{BB962C8B-B14F-4D97-AF65-F5344CB8AC3E}">
        <p14:creationId xmlns:p14="http://schemas.microsoft.com/office/powerpoint/2010/main" val="165774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DDEF-7969-2033-BFA3-9EB2F23C82AE}"/>
              </a:ext>
            </a:extLst>
          </p:cNvPr>
          <p:cNvSpPr>
            <a:spLocks noGrp="1"/>
          </p:cNvSpPr>
          <p:nvPr>
            <p:ph type="title"/>
          </p:nvPr>
        </p:nvSpPr>
        <p:spPr/>
        <p:txBody>
          <a:bodyPr/>
          <a:lstStyle/>
          <a:p>
            <a:pPr algn="ctr"/>
            <a:r>
              <a:rPr lang="en-IN" b="1" dirty="0"/>
              <a:t>TOPICS OF DISCUSSION</a:t>
            </a:r>
          </a:p>
        </p:txBody>
      </p:sp>
      <p:sp>
        <p:nvSpPr>
          <p:cNvPr id="3" name="Content Placeholder 2">
            <a:extLst>
              <a:ext uri="{FF2B5EF4-FFF2-40B4-BE49-F238E27FC236}">
                <a16:creationId xmlns:a16="http://schemas.microsoft.com/office/drawing/2014/main" id="{5EF33F96-5431-ED2B-2764-0AC261D08F7B}"/>
              </a:ext>
            </a:extLst>
          </p:cNvPr>
          <p:cNvSpPr>
            <a:spLocks noGrp="1"/>
          </p:cNvSpPr>
          <p:nvPr>
            <p:ph idx="1"/>
          </p:nvPr>
        </p:nvSpPr>
        <p:spPr>
          <a:xfrm>
            <a:off x="680321" y="2015613"/>
            <a:ext cx="9613861" cy="4591664"/>
          </a:xfrm>
        </p:spPr>
        <p:txBody>
          <a:bodyPr/>
          <a:lstStyle/>
          <a:p>
            <a:pPr>
              <a:buFont typeface="Wingdings" panose="05000000000000000000" pitchFamily="2" charset="2"/>
              <a:buChar char="Ø"/>
            </a:pPr>
            <a:r>
              <a:rPr lang="en-IN" dirty="0"/>
              <a:t>Definition of Leverage</a:t>
            </a:r>
          </a:p>
          <a:p>
            <a:pPr>
              <a:buFont typeface="Wingdings" panose="05000000000000000000" pitchFamily="2" charset="2"/>
              <a:buChar char="Ø"/>
            </a:pPr>
            <a:r>
              <a:rPr lang="en-IN" dirty="0"/>
              <a:t>Types of Risk</a:t>
            </a:r>
          </a:p>
          <a:p>
            <a:pPr>
              <a:buFont typeface="Wingdings" panose="05000000000000000000" pitchFamily="2" charset="2"/>
              <a:buChar char="Ø"/>
            </a:pPr>
            <a:r>
              <a:rPr lang="en-IN" dirty="0"/>
              <a:t>Concept of Operating Leverage</a:t>
            </a:r>
          </a:p>
          <a:p>
            <a:pPr>
              <a:buFont typeface="Wingdings" panose="05000000000000000000" pitchFamily="2" charset="2"/>
              <a:buChar char="Ø"/>
            </a:pPr>
            <a:r>
              <a:rPr lang="en-IN" dirty="0"/>
              <a:t>Measurement of Operating Leverage</a:t>
            </a:r>
          </a:p>
          <a:p>
            <a:pPr>
              <a:buFont typeface="Wingdings" panose="05000000000000000000" pitchFamily="2" charset="2"/>
              <a:buChar char="Ø"/>
            </a:pPr>
            <a:r>
              <a:rPr lang="en-IN" dirty="0"/>
              <a:t>Concept of Financial Leverage</a:t>
            </a:r>
          </a:p>
          <a:p>
            <a:pPr>
              <a:buFont typeface="Wingdings" panose="05000000000000000000" pitchFamily="2" charset="2"/>
              <a:buChar char="Ø"/>
            </a:pPr>
            <a:r>
              <a:rPr lang="en-IN" dirty="0"/>
              <a:t>Measurement of Financial Leverage</a:t>
            </a:r>
          </a:p>
          <a:p>
            <a:pPr>
              <a:buFont typeface="Wingdings" panose="05000000000000000000" pitchFamily="2" charset="2"/>
              <a:buChar char="Ø"/>
            </a:pPr>
            <a:r>
              <a:rPr lang="en-IN" dirty="0"/>
              <a:t>Concept of Combined Leverage</a:t>
            </a:r>
          </a:p>
          <a:p>
            <a:pPr>
              <a:buFont typeface="Wingdings" panose="05000000000000000000" pitchFamily="2" charset="2"/>
              <a:buChar char="Ø"/>
            </a:pPr>
            <a:r>
              <a:rPr lang="en-IN" dirty="0"/>
              <a:t>Measurement of Combined Leverage</a:t>
            </a:r>
          </a:p>
          <a:p>
            <a:pPr>
              <a:buFont typeface="Wingdings" panose="05000000000000000000" pitchFamily="2" charset="2"/>
              <a:buChar char="Ø"/>
            </a:pPr>
            <a:r>
              <a:rPr lang="en-IN" dirty="0"/>
              <a:t>Concept of Trading </a:t>
            </a:r>
            <a:r>
              <a:rPr lang="en-IN"/>
              <a:t>on Equity</a:t>
            </a:r>
            <a:endParaRPr lang="en-IN" dirty="0"/>
          </a:p>
          <a:p>
            <a:pPr>
              <a:buFont typeface="Wingdings" panose="05000000000000000000" pitchFamily="2" charset="2"/>
              <a:buChar char="Ø"/>
            </a:pPr>
            <a:endParaRPr lang="en-IN" dirty="0"/>
          </a:p>
          <a:p>
            <a:pPr>
              <a:buFont typeface="Wingdings" panose="05000000000000000000" pitchFamily="2" charset="2"/>
              <a:buChar char="Ø"/>
            </a:pPr>
            <a:endParaRPr lang="en-IN" dirty="0"/>
          </a:p>
          <a:p>
            <a:pPr>
              <a:buFont typeface="Wingdings" panose="05000000000000000000" pitchFamily="2" charset="2"/>
              <a:buChar char="Ø"/>
            </a:pPr>
            <a:endParaRPr lang="en-IN" dirty="0"/>
          </a:p>
          <a:p>
            <a:pPr>
              <a:buFont typeface="Wingdings" panose="05000000000000000000" pitchFamily="2" charset="2"/>
              <a:buChar char="Ø"/>
            </a:pPr>
            <a:endParaRPr lang="en-IN" dirty="0"/>
          </a:p>
          <a:p>
            <a:pPr>
              <a:buFont typeface="Wingdings" panose="05000000000000000000" pitchFamily="2" charset="2"/>
              <a:buChar char="Ø"/>
            </a:pPr>
            <a:endParaRPr lang="en-IN" dirty="0"/>
          </a:p>
        </p:txBody>
      </p:sp>
    </p:spTree>
    <p:extLst>
      <p:ext uri="{BB962C8B-B14F-4D97-AF65-F5344CB8AC3E}">
        <p14:creationId xmlns:p14="http://schemas.microsoft.com/office/powerpoint/2010/main" val="1140032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C1DF6-71AC-61C0-1AF6-89CF6B600C24}"/>
              </a:ext>
            </a:extLst>
          </p:cNvPr>
          <p:cNvSpPr>
            <a:spLocks noGrp="1"/>
          </p:cNvSpPr>
          <p:nvPr>
            <p:ph type="title"/>
          </p:nvPr>
        </p:nvSpPr>
        <p:spPr/>
        <p:txBody>
          <a:bodyPr/>
          <a:lstStyle/>
          <a:p>
            <a:pPr algn="ctr"/>
            <a:r>
              <a:rPr lang="en-IN" b="1" dirty="0"/>
              <a:t>DEFINITION OF LEVERAGE</a:t>
            </a:r>
          </a:p>
        </p:txBody>
      </p:sp>
      <p:sp>
        <p:nvSpPr>
          <p:cNvPr id="3" name="Content Placeholder 2">
            <a:extLst>
              <a:ext uri="{FF2B5EF4-FFF2-40B4-BE49-F238E27FC236}">
                <a16:creationId xmlns:a16="http://schemas.microsoft.com/office/drawing/2014/main" id="{8E94634C-3DC6-63B9-C58F-BF06B405958F}"/>
              </a:ext>
            </a:extLst>
          </p:cNvPr>
          <p:cNvSpPr>
            <a:spLocks noGrp="1"/>
          </p:cNvSpPr>
          <p:nvPr>
            <p:ph idx="1"/>
          </p:nvPr>
        </p:nvSpPr>
        <p:spPr/>
        <p:txBody>
          <a:bodyPr/>
          <a:lstStyle/>
          <a:p>
            <a:pPr>
              <a:buFont typeface="Wingdings" panose="05000000000000000000" pitchFamily="2" charset="2"/>
              <a:buChar char="Ø"/>
            </a:pPr>
            <a:r>
              <a:rPr lang="en-IN" dirty="0"/>
              <a:t>Van Horne defines “Leverage refers to the use of fixed costs in an attempt to increase(or, lever up) Profitability”</a:t>
            </a:r>
          </a:p>
          <a:p>
            <a:pPr>
              <a:buFont typeface="Wingdings" panose="05000000000000000000" pitchFamily="2" charset="2"/>
              <a:buChar char="Ø"/>
            </a:pPr>
            <a:r>
              <a:rPr lang="en-IN" dirty="0"/>
              <a:t>According to Ezra Soloman “Leverage is the ratio of net returns on shareholder’s equity and the net rate of return on total capitalisation”.</a:t>
            </a:r>
          </a:p>
          <a:p>
            <a:pPr>
              <a:buFont typeface="Wingdings" panose="05000000000000000000" pitchFamily="2" charset="2"/>
              <a:buChar char="Ø"/>
            </a:pPr>
            <a:r>
              <a:rPr lang="en-IN" dirty="0" err="1"/>
              <a:t>S.C.Kuchhal</a:t>
            </a:r>
            <a:r>
              <a:rPr lang="en-IN" dirty="0"/>
              <a:t> defines “ The term leverage is used to describe a firm’s ability to use fixed cost assets or funds to magnify the return to its owners”.</a:t>
            </a:r>
          </a:p>
        </p:txBody>
      </p:sp>
    </p:spTree>
    <p:extLst>
      <p:ext uri="{BB962C8B-B14F-4D97-AF65-F5344CB8AC3E}">
        <p14:creationId xmlns:p14="http://schemas.microsoft.com/office/powerpoint/2010/main" val="34200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CFD0-4650-D363-0E30-733D0C313898}"/>
              </a:ext>
            </a:extLst>
          </p:cNvPr>
          <p:cNvSpPr>
            <a:spLocks noGrp="1"/>
          </p:cNvSpPr>
          <p:nvPr>
            <p:ph type="title"/>
          </p:nvPr>
        </p:nvSpPr>
        <p:spPr/>
        <p:txBody>
          <a:bodyPr/>
          <a:lstStyle/>
          <a:p>
            <a:pPr algn="ctr"/>
            <a:r>
              <a:rPr lang="en-IN" b="1" dirty="0"/>
              <a:t>TYPES OF RISK</a:t>
            </a:r>
            <a:br>
              <a:rPr lang="en-IN" b="1" dirty="0"/>
            </a:br>
            <a:endParaRPr lang="en-IN" b="1" dirty="0"/>
          </a:p>
        </p:txBody>
      </p:sp>
      <p:sp>
        <p:nvSpPr>
          <p:cNvPr id="3" name="Content Placeholder 2">
            <a:extLst>
              <a:ext uri="{FF2B5EF4-FFF2-40B4-BE49-F238E27FC236}">
                <a16:creationId xmlns:a16="http://schemas.microsoft.com/office/drawing/2014/main" id="{DEFDD21C-A6DF-E0EC-39A1-95800B0787A5}"/>
              </a:ext>
            </a:extLst>
          </p:cNvPr>
          <p:cNvSpPr>
            <a:spLocks noGrp="1"/>
          </p:cNvSpPr>
          <p:nvPr>
            <p:ph idx="1"/>
          </p:nvPr>
        </p:nvSpPr>
        <p:spPr>
          <a:xfrm>
            <a:off x="78659" y="2336873"/>
            <a:ext cx="11857702" cy="4408056"/>
          </a:xfrm>
        </p:spPr>
        <p:txBody>
          <a:bodyPr>
            <a:normAutofit/>
          </a:bodyPr>
          <a:lstStyle/>
          <a:p>
            <a:pPr>
              <a:buFont typeface="Wingdings" panose="05000000000000000000" pitchFamily="2" charset="2"/>
              <a:buChar char="Ø"/>
            </a:pPr>
            <a:r>
              <a:rPr lang="en-IN" b="1" u="sng" dirty="0"/>
              <a:t>Business risk: </a:t>
            </a:r>
            <a:r>
              <a:rPr lang="en-IN" dirty="0"/>
              <a:t>It is an essential element of business. It cannot be avoided but it can be minimised by taking timely suitable measures by the businessman.</a:t>
            </a:r>
          </a:p>
          <a:p>
            <a:pPr marL="0" indent="0">
              <a:buNone/>
            </a:pPr>
            <a:r>
              <a:rPr lang="en-IN" dirty="0"/>
              <a:t>       According to Brigham, “Conceptually the firm has a certain amount of risk inherent in its operations-this is its business risk”.</a:t>
            </a:r>
          </a:p>
          <a:p>
            <a:pPr>
              <a:buFont typeface="Wingdings" panose="05000000000000000000" pitchFamily="2" charset="2"/>
              <a:buChar char="Ø"/>
            </a:pPr>
            <a:r>
              <a:rPr lang="en-IN" b="1" u="sng" dirty="0"/>
              <a:t>Financial risk: </a:t>
            </a:r>
            <a:r>
              <a:rPr lang="en-IN" dirty="0"/>
              <a:t>In a capital structure of a firm there may a combination of debt and equity capital. Whatever may be the amount of debt capital it is undeniably true that firm must have to pay to the creditors fixed amount of interest. It may be stated that if the amount of debt capital increases and if the firm is unable to earn sufficient amount of revenue, the firm will be exposed to financial risk.</a:t>
            </a:r>
          </a:p>
        </p:txBody>
      </p:sp>
    </p:spTree>
    <p:extLst>
      <p:ext uri="{BB962C8B-B14F-4D97-AF65-F5344CB8AC3E}">
        <p14:creationId xmlns:p14="http://schemas.microsoft.com/office/powerpoint/2010/main" val="128019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120F-9A67-40B3-0233-388851838C28}"/>
              </a:ext>
            </a:extLst>
          </p:cNvPr>
          <p:cNvSpPr>
            <a:spLocks noGrp="1"/>
          </p:cNvSpPr>
          <p:nvPr>
            <p:ph type="title"/>
          </p:nvPr>
        </p:nvSpPr>
        <p:spPr/>
        <p:txBody>
          <a:bodyPr/>
          <a:lstStyle/>
          <a:p>
            <a:pPr algn="ctr"/>
            <a:r>
              <a:rPr lang="en-IN" b="1" dirty="0"/>
              <a:t>CONCEPT OF OPERATING LEVERAGE</a:t>
            </a:r>
          </a:p>
        </p:txBody>
      </p:sp>
      <p:sp>
        <p:nvSpPr>
          <p:cNvPr id="3" name="Content Placeholder 2">
            <a:extLst>
              <a:ext uri="{FF2B5EF4-FFF2-40B4-BE49-F238E27FC236}">
                <a16:creationId xmlns:a16="http://schemas.microsoft.com/office/drawing/2014/main" id="{81181BF6-6841-D69D-04BC-D072EA3D4AF9}"/>
              </a:ext>
            </a:extLst>
          </p:cNvPr>
          <p:cNvSpPr>
            <a:spLocks noGrp="1"/>
          </p:cNvSpPr>
          <p:nvPr>
            <p:ph idx="1"/>
          </p:nvPr>
        </p:nvSpPr>
        <p:spPr/>
        <p:txBody>
          <a:bodyPr/>
          <a:lstStyle/>
          <a:p>
            <a:r>
              <a:rPr lang="en-IN" dirty="0"/>
              <a:t>Operating leverage is a measure of a firm’s level of fixed cost relative to its variable costs.</a:t>
            </a:r>
          </a:p>
          <a:p>
            <a:endParaRPr lang="en-IN" dirty="0"/>
          </a:p>
          <a:p>
            <a:pPr marL="0" indent="0">
              <a:buNone/>
            </a:pPr>
            <a:endParaRPr lang="en-IN" dirty="0"/>
          </a:p>
          <a:p>
            <a:r>
              <a:rPr lang="en-IN" dirty="0"/>
              <a:t>According to Brigham, “…. A high degree of operating leverage, other things held constant, implies that a relatively small change in sales results in a large change in operating income”. </a:t>
            </a:r>
          </a:p>
        </p:txBody>
      </p:sp>
    </p:spTree>
    <p:extLst>
      <p:ext uri="{BB962C8B-B14F-4D97-AF65-F5344CB8AC3E}">
        <p14:creationId xmlns:p14="http://schemas.microsoft.com/office/powerpoint/2010/main" val="1166914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8382E-27EC-246C-3401-94E53DE614E6}"/>
              </a:ext>
            </a:extLst>
          </p:cNvPr>
          <p:cNvSpPr>
            <a:spLocks noGrp="1"/>
          </p:cNvSpPr>
          <p:nvPr>
            <p:ph type="title"/>
          </p:nvPr>
        </p:nvSpPr>
        <p:spPr/>
        <p:txBody>
          <a:bodyPr/>
          <a:lstStyle/>
          <a:p>
            <a:pPr algn="ctr"/>
            <a:r>
              <a:rPr lang="en-IN" b="1" dirty="0"/>
              <a:t>MEASUREMENT OF OPERATING LEVERAGE</a:t>
            </a:r>
          </a:p>
        </p:txBody>
      </p:sp>
      <p:sp>
        <p:nvSpPr>
          <p:cNvPr id="3" name="Content Placeholder 2">
            <a:extLst>
              <a:ext uri="{FF2B5EF4-FFF2-40B4-BE49-F238E27FC236}">
                <a16:creationId xmlns:a16="http://schemas.microsoft.com/office/drawing/2014/main" id="{62A39AB7-1CCE-407F-DF51-FE7778C9E157}"/>
              </a:ext>
            </a:extLst>
          </p:cNvPr>
          <p:cNvSpPr>
            <a:spLocks noGrp="1"/>
          </p:cNvSpPr>
          <p:nvPr>
            <p:ph idx="1"/>
          </p:nvPr>
        </p:nvSpPr>
        <p:spPr/>
        <p:txBody>
          <a:bodyPr/>
          <a:lstStyle/>
          <a:p>
            <a:r>
              <a:rPr lang="en-IN" dirty="0"/>
              <a:t>Degree of operating leverage=</a:t>
            </a:r>
          </a:p>
          <a:p>
            <a:r>
              <a:rPr lang="en-IN" dirty="0"/>
              <a:t>% change in operating profit/% change in sales volume &gt; 1</a:t>
            </a:r>
          </a:p>
          <a:p>
            <a:r>
              <a:rPr lang="en-IN" dirty="0"/>
              <a:t>If the degree of operating leverage is 1, it is to be understood that </a:t>
            </a:r>
          </a:p>
          <a:p>
            <a:pPr marL="0" indent="0">
              <a:buNone/>
            </a:pPr>
            <a:r>
              <a:rPr lang="en-IN" dirty="0"/>
              <a:t>there is no operating leverage. If it is greater than 1, it is to be considered that there is operating leverage.</a:t>
            </a:r>
          </a:p>
          <a:p>
            <a:pPr marL="0" indent="0">
              <a:buNone/>
            </a:pPr>
            <a:r>
              <a:rPr lang="en-IN" dirty="0"/>
              <a:t>DOL= 1+ (</a:t>
            </a:r>
            <a:r>
              <a:rPr lang="en-IN" dirty="0" err="1"/>
              <a:t>EBIT+Fixed</a:t>
            </a:r>
            <a:r>
              <a:rPr lang="en-IN" dirty="0"/>
              <a:t> Cost)/EBIT</a:t>
            </a:r>
          </a:p>
        </p:txBody>
      </p:sp>
    </p:spTree>
    <p:extLst>
      <p:ext uri="{BB962C8B-B14F-4D97-AF65-F5344CB8AC3E}">
        <p14:creationId xmlns:p14="http://schemas.microsoft.com/office/powerpoint/2010/main" val="337463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BC10-04E3-5C9C-0291-A98861ECFFCC}"/>
              </a:ext>
            </a:extLst>
          </p:cNvPr>
          <p:cNvSpPr>
            <a:spLocks noGrp="1"/>
          </p:cNvSpPr>
          <p:nvPr>
            <p:ph type="title"/>
          </p:nvPr>
        </p:nvSpPr>
        <p:spPr/>
        <p:txBody>
          <a:bodyPr/>
          <a:lstStyle/>
          <a:p>
            <a:pPr algn="ctr"/>
            <a:r>
              <a:rPr lang="en-IN" b="1" dirty="0"/>
              <a:t>CONCEPT OF FINANCIAL LEVERAGE</a:t>
            </a:r>
          </a:p>
        </p:txBody>
      </p:sp>
      <p:sp>
        <p:nvSpPr>
          <p:cNvPr id="3" name="Content Placeholder 2">
            <a:extLst>
              <a:ext uri="{FF2B5EF4-FFF2-40B4-BE49-F238E27FC236}">
                <a16:creationId xmlns:a16="http://schemas.microsoft.com/office/drawing/2014/main" id="{122F70AC-D145-A356-EE0D-B5F50A38E3CE}"/>
              </a:ext>
            </a:extLst>
          </p:cNvPr>
          <p:cNvSpPr>
            <a:spLocks noGrp="1"/>
          </p:cNvSpPr>
          <p:nvPr>
            <p:ph idx="1"/>
          </p:nvPr>
        </p:nvSpPr>
        <p:spPr/>
        <p:txBody>
          <a:bodyPr/>
          <a:lstStyle/>
          <a:p>
            <a:r>
              <a:rPr lang="en-IN" dirty="0"/>
              <a:t>Financial leverage is a financial technique that uses borrowed funds or preferred stock(items involving fixed financial cost) to improve the return on equity investment. </a:t>
            </a:r>
          </a:p>
          <a:p>
            <a:r>
              <a:rPr lang="en-IN" dirty="0"/>
              <a:t>Financial leverage is often referred to as “trading on the equity”.</a:t>
            </a:r>
          </a:p>
          <a:p>
            <a:r>
              <a:rPr lang="en-IN" dirty="0"/>
              <a:t>According to </a:t>
            </a:r>
            <a:r>
              <a:rPr lang="en-IN" dirty="0" err="1"/>
              <a:t>Gitman</a:t>
            </a:r>
            <a:r>
              <a:rPr lang="en-IN" dirty="0"/>
              <a:t>, financial leverage is “….. Ability of a firm to use fixed financial charges to magnify the effects of changes in EBIT on the earnings per share”.</a:t>
            </a:r>
          </a:p>
        </p:txBody>
      </p:sp>
    </p:spTree>
    <p:extLst>
      <p:ext uri="{BB962C8B-B14F-4D97-AF65-F5344CB8AC3E}">
        <p14:creationId xmlns:p14="http://schemas.microsoft.com/office/powerpoint/2010/main" val="356811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BE4A0-B8EE-14B5-FD1A-9158CFBF60F6}"/>
              </a:ext>
            </a:extLst>
          </p:cNvPr>
          <p:cNvSpPr>
            <a:spLocks noGrp="1"/>
          </p:cNvSpPr>
          <p:nvPr>
            <p:ph type="title"/>
          </p:nvPr>
        </p:nvSpPr>
        <p:spPr/>
        <p:txBody>
          <a:bodyPr/>
          <a:lstStyle/>
          <a:p>
            <a:pPr algn="ctr"/>
            <a:r>
              <a:rPr lang="en-IN" b="1" dirty="0"/>
              <a:t>MEASUREMENT OF FINANCIAL LEVERAGE</a:t>
            </a:r>
          </a:p>
        </p:txBody>
      </p:sp>
      <p:sp>
        <p:nvSpPr>
          <p:cNvPr id="3" name="Content Placeholder 2">
            <a:extLst>
              <a:ext uri="{FF2B5EF4-FFF2-40B4-BE49-F238E27FC236}">
                <a16:creationId xmlns:a16="http://schemas.microsoft.com/office/drawing/2014/main" id="{FF14BBDC-4A73-2557-246B-25982F74D057}"/>
              </a:ext>
            </a:extLst>
          </p:cNvPr>
          <p:cNvSpPr>
            <a:spLocks noGrp="1"/>
          </p:cNvSpPr>
          <p:nvPr>
            <p:ph idx="1"/>
          </p:nvPr>
        </p:nvSpPr>
        <p:spPr/>
        <p:txBody>
          <a:bodyPr/>
          <a:lstStyle/>
          <a:p>
            <a:r>
              <a:rPr lang="en-IN" dirty="0"/>
              <a:t>Degree of Financial Leverage=</a:t>
            </a:r>
          </a:p>
          <a:p>
            <a:pPr marL="0" indent="0">
              <a:buNone/>
            </a:pPr>
            <a:r>
              <a:rPr lang="en-IN" dirty="0"/>
              <a:t>   % change in EPS/% change in EBIT &gt; 1</a:t>
            </a:r>
          </a:p>
          <a:p>
            <a:pPr marL="0" indent="0">
              <a:buNone/>
            </a:pPr>
            <a:r>
              <a:rPr lang="en-IN" dirty="0"/>
              <a:t>DFL = EBIT/EBIT-I-{</a:t>
            </a:r>
            <a:r>
              <a:rPr lang="en-IN" dirty="0" err="1"/>
              <a:t>D</a:t>
            </a:r>
            <a:r>
              <a:rPr lang="en-IN" baseline="-25000" dirty="0" err="1"/>
              <a:t>p</a:t>
            </a:r>
            <a:r>
              <a:rPr lang="en-IN" dirty="0"/>
              <a:t>/(1-t)}</a:t>
            </a:r>
          </a:p>
          <a:p>
            <a:pPr marL="0" indent="0">
              <a:buNone/>
            </a:pPr>
            <a:r>
              <a:rPr lang="en-IN" dirty="0"/>
              <a:t>Here I = Interest on debt capital</a:t>
            </a:r>
          </a:p>
          <a:p>
            <a:pPr marL="0" indent="0">
              <a:buNone/>
            </a:pPr>
            <a:r>
              <a:rPr lang="en-IN" dirty="0"/>
              <a:t>        t = tax rate</a:t>
            </a:r>
          </a:p>
          <a:p>
            <a:pPr marL="0" indent="0">
              <a:buNone/>
            </a:pPr>
            <a:r>
              <a:rPr lang="en-IN" dirty="0"/>
              <a:t>        </a:t>
            </a:r>
            <a:r>
              <a:rPr lang="en-IN" dirty="0" err="1"/>
              <a:t>D</a:t>
            </a:r>
            <a:r>
              <a:rPr lang="en-IN" baseline="-25000" dirty="0" err="1"/>
              <a:t>p</a:t>
            </a:r>
            <a:r>
              <a:rPr lang="en-IN" dirty="0"/>
              <a:t>= Preference dividend</a:t>
            </a:r>
          </a:p>
          <a:p>
            <a:pPr marL="0" indent="0">
              <a:buNone/>
            </a:pPr>
            <a:r>
              <a:rPr lang="en-IN" dirty="0"/>
              <a:t>        n = no. of equity shares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624945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685D-30D2-7267-C11E-4EB961B70A19}"/>
              </a:ext>
            </a:extLst>
          </p:cNvPr>
          <p:cNvSpPr>
            <a:spLocks noGrp="1"/>
          </p:cNvSpPr>
          <p:nvPr>
            <p:ph type="title"/>
          </p:nvPr>
        </p:nvSpPr>
        <p:spPr/>
        <p:txBody>
          <a:bodyPr/>
          <a:lstStyle/>
          <a:p>
            <a:pPr algn="ctr"/>
            <a:r>
              <a:rPr lang="en-IN" b="1" dirty="0"/>
              <a:t>CONCEPT OF COMBINED LEVERAGE</a:t>
            </a:r>
          </a:p>
        </p:txBody>
      </p:sp>
      <p:sp>
        <p:nvSpPr>
          <p:cNvPr id="3" name="Content Placeholder 2">
            <a:extLst>
              <a:ext uri="{FF2B5EF4-FFF2-40B4-BE49-F238E27FC236}">
                <a16:creationId xmlns:a16="http://schemas.microsoft.com/office/drawing/2014/main" id="{CE969040-81DD-5C16-6BB0-A28586200CC8}"/>
              </a:ext>
            </a:extLst>
          </p:cNvPr>
          <p:cNvSpPr>
            <a:spLocks noGrp="1"/>
          </p:cNvSpPr>
          <p:nvPr>
            <p:ph idx="1"/>
          </p:nvPr>
        </p:nvSpPr>
        <p:spPr/>
        <p:txBody>
          <a:bodyPr/>
          <a:lstStyle/>
          <a:p>
            <a:endParaRPr lang="en-IN" dirty="0"/>
          </a:p>
          <a:p>
            <a:r>
              <a:rPr lang="en-IN" dirty="0"/>
              <a:t>Operating leverage helps to determine percentage change in operating profit (EBIT) due to percentage change in sales. From operating leverage risk can be determined. Financial leverage, on the other hand, measures percentage change in earning per share (EPS) due to percentage change in operating profit. It helps to explain the financial risk.</a:t>
            </a:r>
          </a:p>
        </p:txBody>
      </p:sp>
    </p:spTree>
    <p:extLst>
      <p:ext uri="{BB962C8B-B14F-4D97-AF65-F5344CB8AC3E}">
        <p14:creationId xmlns:p14="http://schemas.microsoft.com/office/powerpoint/2010/main" val="20883418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141</TotalTime>
  <Words>702</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vt:lpstr>
      <vt:lpstr>Berlin</vt:lpstr>
      <vt:lpstr>FINANCIAL MANAGEMENT Leverage</vt:lpstr>
      <vt:lpstr>TOPICS OF DISCUSSION</vt:lpstr>
      <vt:lpstr>DEFINITION OF LEVERAGE</vt:lpstr>
      <vt:lpstr>TYPES OF RISK </vt:lpstr>
      <vt:lpstr>CONCEPT OF OPERATING LEVERAGE</vt:lpstr>
      <vt:lpstr>MEASUREMENT OF OPERATING LEVERAGE</vt:lpstr>
      <vt:lpstr>CONCEPT OF FINANCIAL LEVERAGE</vt:lpstr>
      <vt:lpstr>MEASUREMENT OF FINANCIAL LEVERAGE</vt:lpstr>
      <vt:lpstr>CONCEPT OF COMBINED LEVERAGE</vt:lpstr>
      <vt:lpstr>MEASUREMENT OF COMBINED LEVERAGE</vt:lpstr>
      <vt:lpstr>CONCEPT OF TRADING ON EQUITY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UTSAB DAS</dc:creator>
  <cp:lastModifiedBy>UTSAB DAS</cp:lastModifiedBy>
  <cp:revision>4</cp:revision>
  <dcterms:created xsi:type="dcterms:W3CDTF">2024-12-09T06:47:30Z</dcterms:created>
  <dcterms:modified xsi:type="dcterms:W3CDTF">2024-12-09T09:25:42Z</dcterms:modified>
</cp:coreProperties>
</file>