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61"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E9750FF8-7193-4B19-8A3D-4BCA520B4C66}" type="datetimeFigureOut">
              <a:rPr lang="en-IN" smtClean="0"/>
              <a:t>08-12-2024</a:t>
            </a:fld>
            <a:endParaRPr lang="en-IN"/>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IN"/>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9EB65ADF-E0B2-46EE-93B3-50E0680189BE}" type="slidenum">
              <a:rPr lang="en-IN" smtClean="0"/>
              <a:t>‹#›</a:t>
            </a:fld>
            <a:endParaRPr lang="en-IN"/>
          </a:p>
        </p:txBody>
      </p:sp>
    </p:spTree>
    <p:extLst>
      <p:ext uri="{BB962C8B-B14F-4D97-AF65-F5344CB8AC3E}">
        <p14:creationId xmlns:p14="http://schemas.microsoft.com/office/powerpoint/2010/main" val="2691710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750FF8-7193-4B19-8A3D-4BCA520B4C66}" type="datetimeFigureOut">
              <a:rPr lang="en-IN" smtClean="0"/>
              <a:t>08-12-2024</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EB65ADF-E0B2-46EE-93B3-50E0680189BE}" type="slidenum">
              <a:rPr lang="en-IN" smtClean="0"/>
              <a:t>‹#›</a:t>
            </a:fld>
            <a:endParaRPr lang="en-IN"/>
          </a:p>
        </p:txBody>
      </p:sp>
    </p:spTree>
    <p:extLst>
      <p:ext uri="{BB962C8B-B14F-4D97-AF65-F5344CB8AC3E}">
        <p14:creationId xmlns:p14="http://schemas.microsoft.com/office/powerpoint/2010/main" val="2713540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750FF8-7193-4B19-8A3D-4BCA520B4C66}" type="datetimeFigureOut">
              <a:rPr lang="en-IN" smtClean="0"/>
              <a:t>08-12-2024</a:t>
            </a:fld>
            <a:endParaRPr lang="en-IN"/>
          </a:p>
        </p:txBody>
      </p:sp>
      <p:sp>
        <p:nvSpPr>
          <p:cNvPr id="5" name="Footer Placeholder 4"/>
          <p:cNvSpPr>
            <a:spLocks noGrp="1"/>
          </p:cNvSpPr>
          <p:nvPr>
            <p:ph type="ftr" sz="quarter" idx="11"/>
          </p:nvPr>
        </p:nvSpPr>
        <p:spPr/>
        <p:txBody>
          <a:bodyPr/>
          <a:lstStyle/>
          <a:p>
            <a:endParaRPr lang="en-IN"/>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EB65ADF-E0B2-46EE-93B3-50E0680189BE}" type="slidenum">
              <a:rPr lang="en-IN" smtClean="0"/>
              <a:t>‹#›</a:t>
            </a:fld>
            <a:endParaRPr lang="en-IN"/>
          </a:p>
        </p:txBody>
      </p:sp>
    </p:spTree>
    <p:extLst>
      <p:ext uri="{BB962C8B-B14F-4D97-AF65-F5344CB8AC3E}">
        <p14:creationId xmlns:p14="http://schemas.microsoft.com/office/powerpoint/2010/main" val="42678332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750FF8-7193-4B19-8A3D-4BCA520B4C66}" type="datetimeFigureOut">
              <a:rPr lang="en-IN" smtClean="0"/>
              <a:t>08-12-2024</a:t>
            </a:fld>
            <a:endParaRPr lang="en-IN"/>
          </a:p>
        </p:txBody>
      </p:sp>
      <p:sp>
        <p:nvSpPr>
          <p:cNvPr id="5" name="Footer Placeholder 4"/>
          <p:cNvSpPr>
            <a:spLocks noGrp="1"/>
          </p:cNvSpPr>
          <p:nvPr>
            <p:ph type="ftr" sz="quarter" idx="11"/>
          </p:nvPr>
        </p:nvSpPr>
        <p:spPr/>
        <p:txBody>
          <a:bodyPr/>
          <a:lstStyle/>
          <a:p>
            <a:endParaRPr lang="en-IN"/>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EB65ADF-E0B2-46EE-93B3-50E0680189BE}" type="slidenum">
              <a:rPr lang="en-IN" smtClean="0"/>
              <a:t>‹#›</a:t>
            </a:fld>
            <a:endParaRPr lang="en-IN"/>
          </a:p>
        </p:txBody>
      </p:sp>
    </p:spTree>
    <p:extLst>
      <p:ext uri="{BB962C8B-B14F-4D97-AF65-F5344CB8AC3E}">
        <p14:creationId xmlns:p14="http://schemas.microsoft.com/office/powerpoint/2010/main" val="3607240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750FF8-7193-4B19-8A3D-4BCA520B4C66}" type="datetimeFigureOut">
              <a:rPr lang="en-IN" smtClean="0"/>
              <a:t>08-12-2024</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EB65ADF-E0B2-46EE-93B3-50E0680189BE}" type="slidenum">
              <a:rPr lang="en-IN" smtClean="0"/>
              <a:t>‹#›</a:t>
            </a:fld>
            <a:endParaRPr lang="en-IN"/>
          </a:p>
        </p:txBody>
      </p:sp>
    </p:spTree>
    <p:extLst>
      <p:ext uri="{BB962C8B-B14F-4D97-AF65-F5344CB8AC3E}">
        <p14:creationId xmlns:p14="http://schemas.microsoft.com/office/powerpoint/2010/main" val="30998933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9750FF8-7193-4B19-8A3D-4BCA520B4C66}" type="datetimeFigureOut">
              <a:rPr lang="en-IN" smtClean="0"/>
              <a:t>08-12-2024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EB65ADF-E0B2-46EE-93B3-50E0680189BE}" type="slidenum">
              <a:rPr lang="en-IN" smtClean="0"/>
              <a:t>‹#›</a:t>
            </a:fld>
            <a:endParaRPr lang="en-IN"/>
          </a:p>
        </p:txBody>
      </p:sp>
    </p:spTree>
    <p:extLst>
      <p:ext uri="{BB962C8B-B14F-4D97-AF65-F5344CB8AC3E}">
        <p14:creationId xmlns:p14="http://schemas.microsoft.com/office/powerpoint/2010/main" val="5329281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9750FF8-7193-4B19-8A3D-4BCA520B4C66}" type="datetimeFigureOut">
              <a:rPr lang="en-IN" smtClean="0"/>
              <a:t>08-12-2024</a:t>
            </a:fld>
            <a:endParaRPr lang="en-IN"/>
          </a:p>
        </p:txBody>
      </p:sp>
      <p:sp>
        <p:nvSpPr>
          <p:cNvPr id="8" name="Footer Placeholder 7"/>
          <p:cNvSpPr>
            <a:spLocks noGrp="1"/>
          </p:cNvSpPr>
          <p:nvPr>
            <p:ph type="ftr" sz="quarter" idx="11"/>
          </p:nvPr>
        </p:nvSpPr>
        <p:spPr>
          <a:xfrm>
            <a:off x="561111" y="6391838"/>
            <a:ext cx="3644282" cy="304801"/>
          </a:xfrm>
        </p:spPr>
        <p:txBody>
          <a:bodyPr/>
          <a:lstStyle/>
          <a:p>
            <a:endParaRPr lang="en-IN"/>
          </a:p>
        </p:txBody>
      </p:sp>
      <p:sp>
        <p:nvSpPr>
          <p:cNvPr id="9" name="Slide Number Placeholder 8"/>
          <p:cNvSpPr>
            <a:spLocks noGrp="1"/>
          </p:cNvSpPr>
          <p:nvPr>
            <p:ph type="sldNum" sz="quarter" idx="12"/>
          </p:nvPr>
        </p:nvSpPr>
        <p:spPr/>
        <p:txBody>
          <a:bodyPr/>
          <a:lstStyle/>
          <a:p>
            <a:fld id="{9EB65ADF-E0B2-46EE-93B3-50E0680189BE}" type="slidenum">
              <a:rPr lang="en-IN" smtClean="0"/>
              <a:t>‹#›</a:t>
            </a:fld>
            <a:endParaRPr lang="en-IN"/>
          </a:p>
        </p:txBody>
      </p:sp>
    </p:spTree>
    <p:extLst>
      <p:ext uri="{BB962C8B-B14F-4D97-AF65-F5344CB8AC3E}">
        <p14:creationId xmlns:p14="http://schemas.microsoft.com/office/powerpoint/2010/main" val="25547385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9750FF8-7193-4B19-8A3D-4BCA520B4C66}" type="datetimeFigureOut">
              <a:rPr lang="en-IN" smtClean="0"/>
              <a:t>08-12-2024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EB65ADF-E0B2-46EE-93B3-50E0680189BE}" type="slidenum">
              <a:rPr lang="en-IN" smtClean="0"/>
              <a:t>‹#›</a:t>
            </a:fld>
            <a:endParaRPr lang="en-IN"/>
          </a:p>
        </p:txBody>
      </p:sp>
    </p:spTree>
    <p:extLst>
      <p:ext uri="{BB962C8B-B14F-4D97-AF65-F5344CB8AC3E}">
        <p14:creationId xmlns:p14="http://schemas.microsoft.com/office/powerpoint/2010/main" val="32456202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E9750FF8-7193-4B19-8A3D-4BCA520B4C66}" type="datetimeFigureOut">
              <a:rPr lang="en-IN" smtClean="0"/>
              <a:t>08-12-2024</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EB65ADF-E0B2-46EE-93B3-50E0680189BE}" type="slidenum">
              <a:rPr lang="en-IN" smtClean="0"/>
              <a:t>‹#›</a:t>
            </a:fld>
            <a:endParaRPr lang="en-IN"/>
          </a:p>
        </p:txBody>
      </p:sp>
    </p:spTree>
    <p:extLst>
      <p:ext uri="{BB962C8B-B14F-4D97-AF65-F5344CB8AC3E}">
        <p14:creationId xmlns:p14="http://schemas.microsoft.com/office/powerpoint/2010/main" val="480102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750FF8-7193-4B19-8A3D-4BCA520B4C66}" type="datetimeFigureOut">
              <a:rPr lang="en-IN" smtClean="0"/>
              <a:t>08-12-2024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EB65ADF-E0B2-46EE-93B3-50E0680189BE}" type="slidenum">
              <a:rPr lang="en-IN" smtClean="0"/>
              <a:t>‹#›</a:t>
            </a:fld>
            <a:endParaRPr lang="en-IN"/>
          </a:p>
        </p:txBody>
      </p:sp>
    </p:spTree>
    <p:extLst>
      <p:ext uri="{BB962C8B-B14F-4D97-AF65-F5344CB8AC3E}">
        <p14:creationId xmlns:p14="http://schemas.microsoft.com/office/powerpoint/2010/main" val="1737101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750FF8-7193-4B19-8A3D-4BCA520B4C66}" type="datetimeFigureOut">
              <a:rPr lang="en-IN" smtClean="0"/>
              <a:t>08-12-2024</a:t>
            </a:fld>
            <a:endParaRPr lang="en-IN"/>
          </a:p>
        </p:txBody>
      </p:sp>
      <p:sp>
        <p:nvSpPr>
          <p:cNvPr id="5" name="Footer Placeholder 4"/>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EB65ADF-E0B2-46EE-93B3-50E0680189BE}" type="slidenum">
              <a:rPr lang="en-IN" smtClean="0"/>
              <a:t>‹#›</a:t>
            </a:fld>
            <a:endParaRPr lang="en-IN"/>
          </a:p>
        </p:txBody>
      </p:sp>
    </p:spTree>
    <p:extLst>
      <p:ext uri="{BB962C8B-B14F-4D97-AF65-F5344CB8AC3E}">
        <p14:creationId xmlns:p14="http://schemas.microsoft.com/office/powerpoint/2010/main" val="701450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9750FF8-7193-4B19-8A3D-4BCA520B4C66}" type="datetimeFigureOut">
              <a:rPr lang="en-IN" smtClean="0"/>
              <a:t>08-12-2024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EB65ADF-E0B2-46EE-93B3-50E0680189BE}" type="slidenum">
              <a:rPr lang="en-IN" smtClean="0"/>
              <a:t>‹#›</a:t>
            </a:fld>
            <a:endParaRPr lang="en-IN"/>
          </a:p>
        </p:txBody>
      </p:sp>
    </p:spTree>
    <p:extLst>
      <p:ext uri="{BB962C8B-B14F-4D97-AF65-F5344CB8AC3E}">
        <p14:creationId xmlns:p14="http://schemas.microsoft.com/office/powerpoint/2010/main" val="4271499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9750FF8-7193-4B19-8A3D-4BCA520B4C66}" type="datetimeFigureOut">
              <a:rPr lang="en-IN" smtClean="0"/>
              <a:t>08-12-2024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EB65ADF-E0B2-46EE-93B3-50E0680189BE}" type="slidenum">
              <a:rPr lang="en-IN" smtClean="0"/>
              <a:t>‹#›</a:t>
            </a:fld>
            <a:endParaRPr lang="en-IN"/>
          </a:p>
        </p:txBody>
      </p:sp>
    </p:spTree>
    <p:extLst>
      <p:ext uri="{BB962C8B-B14F-4D97-AF65-F5344CB8AC3E}">
        <p14:creationId xmlns:p14="http://schemas.microsoft.com/office/powerpoint/2010/main" val="2016559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9750FF8-7193-4B19-8A3D-4BCA520B4C66}" type="datetimeFigureOut">
              <a:rPr lang="en-IN" smtClean="0"/>
              <a:t>08-12-2024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EB65ADF-E0B2-46EE-93B3-50E0680189BE}" type="slidenum">
              <a:rPr lang="en-IN" smtClean="0"/>
              <a:t>‹#›</a:t>
            </a:fld>
            <a:endParaRPr lang="en-IN"/>
          </a:p>
        </p:txBody>
      </p:sp>
    </p:spTree>
    <p:extLst>
      <p:ext uri="{BB962C8B-B14F-4D97-AF65-F5344CB8AC3E}">
        <p14:creationId xmlns:p14="http://schemas.microsoft.com/office/powerpoint/2010/main" val="983667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750FF8-7193-4B19-8A3D-4BCA520B4C66}" type="datetimeFigureOut">
              <a:rPr lang="en-IN" smtClean="0"/>
              <a:t>08-12-2024</a:t>
            </a:fld>
            <a:endParaRPr lang="en-IN"/>
          </a:p>
        </p:txBody>
      </p:sp>
      <p:sp>
        <p:nvSpPr>
          <p:cNvPr id="3" name="Footer Placeholder 2"/>
          <p:cNvSpPr>
            <a:spLocks noGrp="1"/>
          </p:cNvSpPr>
          <p:nvPr>
            <p:ph type="ftr" sz="quarter" idx="11"/>
          </p:nvPr>
        </p:nvSpPr>
        <p:spPr/>
        <p:txBody>
          <a:bodyPr/>
          <a:lstStyle/>
          <a:p>
            <a:endParaRPr lang="en-IN"/>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EB65ADF-E0B2-46EE-93B3-50E0680189BE}" type="slidenum">
              <a:rPr lang="en-IN" smtClean="0"/>
              <a:t>‹#›</a:t>
            </a:fld>
            <a:endParaRPr lang="en-IN"/>
          </a:p>
        </p:txBody>
      </p:sp>
    </p:spTree>
    <p:extLst>
      <p:ext uri="{BB962C8B-B14F-4D97-AF65-F5344CB8AC3E}">
        <p14:creationId xmlns:p14="http://schemas.microsoft.com/office/powerpoint/2010/main" val="1554332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750FF8-7193-4B19-8A3D-4BCA520B4C66}" type="datetimeFigureOut">
              <a:rPr lang="en-IN" smtClean="0"/>
              <a:t>08-12-2024</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EB65ADF-E0B2-46EE-93B3-50E0680189BE}" type="slidenum">
              <a:rPr lang="en-IN" smtClean="0"/>
              <a:t>‹#›</a:t>
            </a:fld>
            <a:endParaRPr lang="en-IN"/>
          </a:p>
        </p:txBody>
      </p:sp>
    </p:spTree>
    <p:extLst>
      <p:ext uri="{BB962C8B-B14F-4D97-AF65-F5344CB8AC3E}">
        <p14:creationId xmlns:p14="http://schemas.microsoft.com/office/powerpoint/2010/main" val="3554129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750FF8-7193-4B19-8A3D-4BCA520B4C66}" type="datetimeFigureOut">
              <a:rPr lang="en-IN" smtClean="0"/>
              <a:t>08-12-2024</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EB65ADF-E0B2-46EE-93B3-50E0680189BE}" type="slidenum">
              <a:rPr lang="en-IN" smtClean="0"/>
              <a:t>‹#›</a:t>
            </a:fld>
            <a:endParaRPr lang="en-IN"/>
          </a:p>
        </p:txBody>
      </p:sp>
    </p:spTree>
    <p:extLst>
      <p:ext uri="{BB962C8B-B14F-4D97-AF65-F5344CB8AC3E}">
        <p14:creationId xmlns:p14="http://schemas.microsoft.com/office/powerpoint/2010/main" val="625215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E9750FF8-7193-4B19-8A3D-4BCA520B4C66}" type="datetimeFigureOut">
              <a:rPr lang="en-IN" smtClean="0"/>
              <a:t>08-12-2024</a:t>
            </a:fld>
            <a:endParaRPr lang="en-IN"/>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IN"/>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9EB65ADF-E0B2-46EE-93B3-50E0680189BE}" type="slidenum">
              <a:rPr lang="en-IN" smtClean="0"/>
              <a:t>‹#›</a:t>
            </a:fld>
            <a:endParaRPr lang="en-IN"/>
          </a:p>
        </p:txBody>
      </p:sp>
    </p:spTree>
    <p:extLst>
      <p:ext uri="{BB962C8B-B14F-4D97-AF65-F5344CB8AC3E}">
        <p14:creationId xmlns:p14="http://schemas.microsoft.com/office/powerpoint/2010/main" val="417336766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CBD46C-2C9C-5B0E-B452-8872AD5147C5}"/>
              </a:ext>
            </a:extLst>
          </p:cNvPr>
          <p:cNvSpPr>
            <a:spLocks noGrp="1"/>
          </p:cNvSpPr>
          <p:nvPr>
            <p:ph type="ctrTitle"/>
          </p:nvPr>
        </p:nvSpPr>
        <p:spPr/>
        <p:txBody>
          <a:bodyPr>
            <a:normAutofit/>
          </a:bodyPr>
          <a:lstStyle/>
          <a:p>
            <a:r>
              <a:rPr lang="en-IN" sz="4400" b="1" u="sng" dirty="0" smtClean="0">
                <a:latin typeface="Times New Roman" panose="02020603050405020304" pitchFamily="18" charset="0"/>
                <a:cs typeface="Times New Roman" panose="02020603050405020304" pitchFamily="18" charset="0"/>
              </a:rPr>
              <a:t>PRINCIPLES OF MANAGEMENT</a:t>
            </a:r>
            <a:r>
              <a:rPr lang="en-IN" b="1" dirty="0" smtClean="0">
                <a:latin typeface="Times New Roman" panose="02020603050405020304" pitchFamily="18" charset="0"/>
                <a:cs typeface="Times New Roman" panose="02020603050405020304" pitchFamily="18" charset="0"/>
              </a:rPr>
              <a:t/>
            </a:r>
            <a:br>
              <a:rPr lang="en-IN" b="1" dirty="0" smtClean="0">
                <a:latin typeface="Times New Roman" panose="02020603050405020304" pitchFamily="18" charset="0"/>
                <a:cs typeface="Times New Roman" panose="02020603050405020304" pitchFamily="18" charset="0"/>
              </a:rPr>
            </a:br>
            <a:r>
              <a:rPr lang="en-IN" b="1" dirty="0" smtClean="0">
                <a:latin typeface="Times New Roman" panose="02020603050405020304" pitchFamily="18" charset="0"/>
                <a:cs typeface="Times New Roman" panose="02020603050405020304" pitchFamily="18" charset="0"/>
              </a:rPr>
              <a:t>Control</a:t>
            </a:r>
            <a:endParaRPr lang="en-IN" b="1"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xmlns="" id="{42C79F3F-396A-16D5-75B9-ECB96F45E8DF}"/>
              </a:ext>
            </a:extLst>
          </p:cNvPr>
          <p:cNvSpPr>
            <a:spLocks noGrp="1"/>
          </p:cNvSpPr>
          <p:nvPr>
            <p:ph type="subTitle" idx="1"/>
          </p:nvPr>
        </p:nvSpPr>
        <p:spPr>
          <a:xfrm>
            <a:off x="1154955" y="4777380"/>
            <a:ext cx="8825658" cy="1282226"/>
          </a:xfrm>
        </p:spPr>
        <p:txBody>
          <a:bodyPr>
            <a:noAutofit/>
          </a:bodyPr>
          <a:lstStyle/>
          <a:p>
            <a:r>
              <a:rPr lang="en-IN" sz="2000" dirty="0">
                <a:solidFill>
                  <a:srgbClr val="FFFF00"/>
                </a:solidFill>
                <a:latin typeface="Times New Roman" panose="02020603050405020304" pitchFamily="18" charset="0"/>
                <a:cs typeface="Times New Roman" panose="02020603050405020304" pitchFamily="18" charset="0"/>
              </a:rPr>
              <a:t>Doyel </a:t>
            </a:r>
            <a:r>
              <a:rPr lang="en-IN" sz="2000" dirty="0" err="1">
                <a:solidFill>
                  <a:srgbClr val="FFFF00"/>
                </a:solidFill>
                <a:latin typeface="Times New Roman" panose="02020603050405020304" pitchFamily="18" charset="0"/>
                <a:cs typeface="Times New Roman" panose="02020603050405020304" pitchFamily="18" charset="0"/>
              </a:rPr>
              <a:t>Aich</a:t>
            </a:r>
            <a:endParaRPr lang="en-IN" sz="2000" dirty="0">
              <a:solidFill>
                <a:srgbClr val="FFFF00"/>
              </a:solidFill>
              <a:latin typeface="Times New Roman" panose="02020603050405020304" pitchFamily="18" charset="0"/>
              <a:cs typeface="Times New Roman" panose="02020603050405020304" pitchFamily="18" charset="0"/>
            </a:endParaRPr>
          </a:p>
          <a:p>
            <a:r>
              <a:rPr lang="en-IN" sz="2000" dirty="0">
                <a:solidFill>
                  <a:srgbClr val="FFFF00"/>
                </a:solidFill>
                <a:latin typeface="Times New Roman" panose="02020603050405020304" pitchFamily="18" charset="0"/>
                <a:cs typeface="Times New Roman" panose="02020603050405020304" pitchFamily="18" charset="0"/>
              </a:rPr>
              <a:t>Assistant Professor of Commerce</a:t>
            </a:r>
          </a:p>
          <a:p>
            <a:r>
              <a:rPr lang="en-IN" sz="2000" dirty="0">
                <a:solidFill>
                  <a:srgbClr val="FFFF00"/>
                </a:solidFill>
                <a:latin typeface="Times New Roman" panose="02020603050405020304" pitchFamily="18" charset="0"/>
                <a:cs typeface="Times New Roman" panose="02020603050405020304" pitchFamily="18" charset="0"/>
              </a:rPr>
              <a:t>Vidyanagar College</a:t>
            </a:r>
          </a:p>
        </p:txBody>
      </p:sp>
    </p:spTree>
    <p:extLst>
      <p:ext uri="{BB962C8B-B14F-4D97-AF65-F5344CB8AC3E}">
        <p14:creationId xmlns:p14="http://schemas.microsoft.com/office/powerpoint/2010/main" val="3608927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Times New Roman" panose="02020603050405020304" pitchFamily="18" charset="0"/>
                <a:cs typeface="Times New Roman" panose="02020603050405020304" pitchFamily="18" charset="0"/>
              </a:rPr>
              <a:t>Outline of Discussion</a:t>
            </a:r>
            <a:endParaRPr lang="en-IN"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Concept and Definition of Control</a:t>
            </a:r>
          </a:p>
          <a:p>
            <a:r>
              <a:rPr lang="en-US" dirty="0" smtClean="0">
                <a:latin typeface="Times New Roman" panose="02020603050405020304" pitchFamily="18" charset="0"/>
                <a:cs typeface="Times New Roman" panose="02020603050405020304" pitchFamily="18" charset="0"/>
              </a:rPr>
              <a:t>Importance of Control</a:t>
            </a:r>
          </a:p>
          <a:p>
            <a:r>
              <a:rPr lang="en-US" dirty="0" smtClean="0">
                <a:latin typeface="Times New Roman" panose="02020603050405020304" pitchFamily="18" charset="0"/>
                <a:cs typeface="Times New Roman" panose="02020603050405020304" pitchFamily="18" charset="0"/>
              </a:rPr>
              <a:t>Techniques of Control</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7308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D28804-9E2E-A671-5E87-98E6DF0C406E}"/>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Concept and Definition</a:t>
            </a:r>
          </a:p>
        </p:txBody>
      </p:sp>
      <p:sp>
        <p:nvSpPr>
          <p:cNvPr id="3" name="Content Placeholder 2">
            <a:extLst>
              <a:ext uri="{FF2B5EF4-FFF2-40B4-BE49-F238E27FC236}">
                <a16:creationId xmlns:a16="http://schemas.microsoft.com/office/drawing/2014/main" xmlns="" id="{579E5E51-8F26-0376-9B61-8FAA9224F4EB}"/>
              </a:ext>
            </a:extLst>
          </p:cNvPr>
          <p:cNvSpPr>
            <a:spLocks noGrp="1"/>
          </p:cNvSpPr>
          <p:nvPr>
            <p:ph idx="1"/>
          </p:nvPr>
        </p:nvSpPr>
        <p:spPr/>
        <p:txBody>
          <a:bodyPr>
            <a:normAutofit fontScale="92500" lnSpcReduction="20000"/>
          </a:bodyPr>
          <a:lstStyle/>
          <a:p>
            <a:pPr>
              <a:lnSpc>
                <a:spcPct val="100000"/>
              </a:lnSpc>
            </a:pPr>
            <a:r>
              <a:rPr lang="en-US" sz="2000" dirty="0" smtClean="0">
                <a:latin typeface="Times New Roman" panose="02020603050405020304" pitchFamily="18" charset="0"/>
                <a:cs typeface="Times New Roman" panose="02020603050405020304" pitchFamily="18" charset="0"/>
              </a:rPr>
              <a:t>Control is a process which tries to find out deviations between planned performance and actual performance and suggest corrective actions whenever these are needed.</a:t>
            </a:r>
          </a:p>
          <a:p>
            <a:pPr>
              <a:lnSpc>
                <a:spcPct val="100000"/>
              </a:lnSpc>
            </a:pPr>
            <a:r>
              <a:rPr lang="en-US" sz="2000" b="1" dirty="0" smtClean="0">
                <a:latin typeface="Times New Roman" panose="02020603050405020304" pitchFamily="18" charset="0"/>
                <a:cs typeface="Times New Roman" panose="02020603050405020304" pitchFamily="18" charset="0"/>
              </a:rPr>
              <a:t>Henri </a:t>
            </a:r>
            <a:r>
              <a:rPr lang="en-US" sz="2000" b="1" dirty="0" err="1" smtClean="0">
                <a:latin typeface="Times New Roman" panose="02020603050405020304" pitchFamily="18" charset="0"/>
                <a:cs typeface="Times New Roman" panose="02020603050405020304" pitchFamily="18" charset="0"/>
              </a:rPr>
              <a:t>Fayol</a:t>
            </a:r>
            <a:r>
              <a:rPr lang="en-US" sz="2000" b="1"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opines, “Control is verifying whether everything occurs in conformity with the plan adopted, the instructions issued and principles established. It has for its object to point out weaknesses and errors in order to rectify them and prevent recurrence”.</a:t>
            </a:r>
          </a:p>
          <a:p>
            <a:pPr>
              <a:lnSpc>
                <a:spcPct val="100000"/>
              </a:lnSpc>
            </a:pPr>
            <a:r>
              <a:rPr lang="en-US" sz="2000" b="1" dirty="0" smtClean="0">
                <a:latin typeface="Times New Roman" panose="02020603050405020304" pitchFamily="18" charset="0"/>
                <a:cs typeface="Times New Roman" panose="02020603050405020304" pitchFamily="18" charset="0"/>
              </a:rPr>
              <a:t>Terry and Franklin </a:t>
            </a:r>
            <a:r>
              <a:rPr lang="en-US" sz="2000" dirty="0" smtClean="0">
                <a:latin typeface="Times New Roman" panose="02020603050405020304" pitchFamily="18" charset="0"/>
                <a:cs typeface="Times New Roman" panose="02020603050405020304" pitchFamily="18" charset="0"/>
              </a:rPr>
              <a:t>define, “Controlling is determining what is being accomplished-that is evaluating performance and , if necessary, applying corrective measures so that the performance takes place according to plans”.</a:t>
            </a:r>
          </a:p>
          <a:p>
            <a:pPr>
              <a:lnSpc>
                <a:spcPct val="100000"/>
              </a:lnSpc>
            </a:pPr>
            <a:r>
              <a:rPr lang="en-US" sz="2000" b="1" dirty="0" smtClean="0">
                <a:latin typeface="Times New Roman" panose="02020603050405020304" pitchFamily="18" charset="0"/>
                <a:cs typeface="Times New Roman" panose="02020603050405020304" pitchFamily="18" charset="0"/>
              </a:rPr>
              <a:t>Koontz and O’Donnell </a:t>
            </a:r>
            <a:r>
              <a:rPr lang="en-US" sz="2000" dirty="0" smtClean="0">
                <a:latin typeface="Times New Roman" panose="02020603050405020304" pitchFamily="18" charset="0"/>
                <a:cs typeface="Times New Roman" panose="02020603050405020304" pitchFamily="18" charset="0"/>
              </a:rPr>
              <a:t>define, “ The managerial function of control is the measurement and correction of the performance of subordinates in order to make sure that enterprise objectives plans devised to attain them are being accomplished.” </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4400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08090B-E51A-136D-3660-DAE88CC8E4E7}"/>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Importance of Control</a:t>
            </a:r>
          </a:p>
        </p:txBody>
      </p:sp>
      <p:sp>
        <p:nvSpPr>
          <p:cNvPr id="3" name="Content Placeholder 2">
            <a:extLst>
              <a:ext uri="{FF2B5EF4-FFF2-40B4-BE49-F238E27FC236}">
                <a16:creationId xmlns:a16="http://schemas.microsoft.com/office/drawing/2014/main" xmlns="" id="{5853814C-9761-CF5F-E2A0-2088F99CCAA7}"/>
              </a:ext>
            </a:extLst>
          </p:cNvPr>
          <p:cNvSpPr>
            <a:spLocks noGrp="1"/>
          </p:cNvSpPr>
          <p:nvPr>
            <p:ph idx="1"/>
          </p:nvPr>
        </p:nvSpPr>
        <p:spPr/>
        <p:txBody>
          <a:bodyPr>
            <a:normAutofit fontScale="70000" lnSpcReduction="20000"/>
          </a:bodyPr>
          <a:lstStyle/>
          <a:p>
            <a:pPr>
              <a:buFont typeface="Wingdings" panose="05000000000000000000" pitchFamily="2" charset="2"/>
              <a:buChar char="Ø"/>
            </a:pPr>
            <a:r>
              <a:rPr lang="en-IN" dirty="0"/>
              <a:t>Policy verification</a:t>
            </a:r>
          </a:p>
          <a:p>
            <a:pPr>
              <a:buFont typeface="Wingdings" panose="05000000000000000000" pitchFamily="2" charset="2"/>
              <a:buChar char="Ø"/>
            </a:pPr>
            <a:r>
              <a:rPr lang="en-IN" dirty="0"/>
              <a:t>Foundation of future work</a:t>
            </a:r>
          </a:p>
          <a:p>
            <a:pPr>
              <a:buFont typeface="Wingdings" panose="05000000000000000000" pitchFamily="2" charset="2"/>
              <a:buChar char="Ø"/>
            </a:pPr>
            <a:r>
              <a:rPr lang="en-IN" dirty="0"/>
              <a:t>Removal of managerial weakness</a:t>
            </a:r>
          </a:p>
          <a:p>
            <a:pPr>
              <a:buFont typeface="Wingdings" panose="05000000000000000000" pitchFamily="2" charset="2"/>
              <a:buChar char="Ø"/>
            </a:pPr>
            <a:r>
              <a:rPr lang="en-IN" dirty="0"/>
              <a:t>Establishment of co-ordination and integration</a:t>
            </a:r>
          </a:p>
          <a:p>
            <a:pPr>
              <a:buFont typeface="Wingdings" panose="05000000000000000000" pitchFamily="2" charset="2"/>
              <a:buChar char="Ø"/>
            </a:pPr>
            <a:r>
              <a:rPr lang="en-IN" dirty="0"/>
              <a:t>Advantages of decentralisation</a:t>
            </a:r>
          </a:p>
          <a:p>
            <a:pPr>
              <a:buFont typeface="Wingdings" panose="05000000000000000000" pitchFamily="2" charset="2"/>
              <a:buChar char="Ø"/>
            </a:pPr>
            <a:r>
              <a:rPr lang="en-IN" dirty="0"/>
              <a:t>Supervision of work as per pre-determined</a:t>
            </a:r>
          </a:p>
          <a:p>
            <a:pPr>
              <a:buFont typeface="Wingdings" panose="05000000000000000000" pitchFamily="2" charset="2"/>
              <a:buChar char="Ø"/>
            </a:pPr>
            <a:r>
              <a:rPr lang="en-IN" dirty="0"/>
              <a:t>Getting accurate things done</a:t>
            </a:r>
          </a:p>
          <a:p>
            <a:pPr>
              <a:buFont typeface="Wingdings" panose="05000000000000000000" pitchFamily="2" charset="2"/>
              <a:buChar char="Ø"/>
            </a:pPr>
            <a:r>
              <a:rPr lang="en-IN" dirty="0"/>
              <a:t>Provision for corrective action</a:t>
            </a:r>
          </a:p>
          <a:p>
            <a:pPr>
              <a:buFont typeface="Wingdings" panose="05000000000000000000" pitchFamily="2" charset="2"/>
              <a:buChar char="Ø"/>
            </a:pPr>
            <a:r>
              <a:rPr lang="en-IN" dirty="0"/>
              <a:t>Removal of difference between expectation and achievement</a:t>
            </a:r>
          </a:p>
          <a:p>
            <a:pPr>
              <a:buFont typeface="Wingdings" panose="05000000000000000000" pitchFamily="2" charset="2"/>
              <a:buChar char="Ø"/>
            </a:pPr>
            <a:r>
              <a:rPr lang="en-IN" dirty="0"/>
              <a:t>Protection against wastage of time, resources and capacity</a:t>
            </a:r>
          </a:p>
          <a:p>
            <a:pPr>
              <a:buFont typeface="Wingdings" panose="05000000000000000000" pitchFamily="2" charset="2"/>
              <a:buChar char="Ø"/>
            </a:pPr>
            <a:r>
              <a:rPr lang="en-IN" dirty="0"/>
              <a:t>Establishment of discipline and order</a:t>
            </a:r>
          </a:p>
          <a:p>
            <a:pPr>
              <a:buFont typeface="Wingdings" panose="05000000000000000000" pitchFamily="2" charset="2"/>
              <a:buChar char="Ø"/>
            </a:pPr>
            <a:r>
              <a:rPr lang="en-IN" dirty="0"/>
              <a:t>Creation of encouragement and inspiration </a:t>
            </a:r>
          </a:p>
        </p:txBody>
      </p:sp>
    </p:spTree>
    <p:extLst>
      <p:ext uri="{BB962C8B-B14F-4D97-AF65-F5344CB8AC3E}">
        <p14:creationId xmlns:p14="http://schemas.microsoft.com/office/powerpoint/2010/main" val="4252185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A5C674-257D-5F5E-8100-575CB9CD1807}"/>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Techniques of Control</a:t>
            </a:r>
          </a:p>
        </p:txBody>
      </p:sp>
      <p:sp>
        <p:nvSpPr>
          <p:cNvPr id="3" name="Content Placeholder 2">
            <a:extLst>
              <a:ext uri="{FF2B5EF4-FFF2-40B4-BE49-F238E27FC236}">
                <a16:creationId xmlns:a16="http://schemas.microsoft.com/office/drawing/2014/main" xmlns="" id="{7423F622-F4BE-69F6-CC37-2F8F48D8EBB3}"/>
              </a:ext>
            </a:extLst>
          </p:cNvPr>
          <p:cNvSpPr>
            <a:spLocks noGrp="1"/>
          </p:cNvSpPr>
          <p:nvPr>
            <p:ph idx="1"/>
          </p:nvPr>
        </p:nvSpPr>
        <p:spPr>
          <a:xfrm>
            <a:off x="226142" y="2347415"/>
            <a:ext cx="11798710" cy="4299190"/>
          </a:xfrm>
        </p:spPr>
        <p:txBody>
          <a:bodyPr>
            <a:normAutofit/>
          </a:bodyPr>
          <a:lstStyle/>
          <a:p>
            <a:pPr>
              <a:buFont typeface="Wingdings" panose="05000000000000000000" pitchFamily="2" charset="2"/>
              <a:buChar char="§"/>
            </a:pPr>
            <a:r>
              <a:rPr lang="en-IN" b="1" dirty="0"/>
              <a:t>A)</a:t>
            </a:r>
            <a:r>
              <a:rPr lang="en-IN" b="1" dirty="0">
                <a:latin typeface="Times New Roman" panose="02020603050405020304" pitchFamily="18" charset="0"/>
                <a:cs typeface="Times New Roman" panose="02020603050405020304" pitchFamily="18" charset="0"/>
              </a:rPr>
              <a:t>Traditional Techniques/Tools</a:t>
            </a:r>
          </a:p>
          <a:p>
            <a:pPr>
              <a:buFont typeface="Wingdings" panose="05000000000000000000" pitchFamily="2" charset="2"/>
              <a:buChar char="Ø"/>
            </a:pPr>
            <a:r>
              <a:rPr lang="en-IN" dirty="0">
                <a:latin typeface="Times New Roman" panose="02020603050405020304" pitchFamily="18" charset="0"/>
                <a:cs typeface="Times New Roman" panose="02020603050405020304" pitchFamily="18" charset="0"/>
              </a:rPr>
              <a:t>Personal observation</a:t>
            </a:r>
          </a:p>
          <a:p>
            <a:pPr>
              <a:buFont typeface="Wingdings" panose="05000000000000000000" pitchFamily="2" charset="2"/>
              <a:buChar char="Ø"/>
            </a:pPr>
            <a:r>
              <a:rPr lang="en-IN" dirty="0">
                <a:latin typeface="Times New Roman" panose="02020603050405020304" pitchFamily="18" charset="0"/>
                <a:cs typeface="Times New Roman" panose="02020603050405020304" pitchFamily="18" charset="0"/>
              </a:rPr>
              <a:t>Statistical Reports</a:t>
            </a:r>
          </a:p>
          <a:p>
            <a:pPr>
              <a:buFont typeface="Wingdings" panose="05000000000000000000" pitchFamily="2" charset="2"/>
              <a:buChar char="Ø"/>
            </a:pPr>
            <a:r>
              <a:rPr lang="en-IN" dirty="0">
                <a:latin typeface="Times New Roman" panose="02020603050405020304" pitchFamily="18" charset="0"/>
                <a:cs typeface="Times New Roman" panose="02020603050405020304" pitchFamily="18" charset="0"/>
              </a:rPr>
              <a:t>Budgetary Control</a:t>
            </a:r>
          </a:p>
          <a:p>
            <a:pPr>
              <a:buFont typeface="Wingdings" panose="05000000000000000000" pitchFamily="2" charset="2"/>
              <a:buChar char="Ø"/>
            </a:pPr>
            <a:r>
              <a:rPr lang="en-IN" dirty="0">
                <a:latin typeface="Times New Roman" panose="02020603050405020304" pitchFamily="18" charset="0"/>
                <a:cs typeface="Times New Roman" panose="02020603050405020304" pitchFamily="18" charset="0"/>
              </a:rPr>
              <a:t>Return on Investment</a:t>
            </a:r>
          </a:p>
          <a:p>
            <a:pPr>
              <a:buFont typeface="Wingdings" panose="05000000000000000000" pitchFamily="2" charset="2"/>
              <a:buChar char="Ø"/>
            </a:pPr>
            <a:r>
              <a:rPr lang="en-IN" dirty="0">
                <a:latin typeface="Times New Roman" panose="02020603050405020304" pitchFamily="18" charset="0"/>
                <a:cs typeface="Times New Roman" panose="02020603050405020304" pitchFamily="18" charset="0"/>
              </a:rPr>
              <a:t>Break-Even Analysis</a:t>
            </a:r>
          </a:p>
          <a:p>
            <a:pPr>
              <a:buFont typeface="Wingdings" panose="05000000000000000000" pitchFamily="2" charset="2"/>
              <a:buChar char="Ø"/>
            </a:pPr>
            <a:r>
              <a:rPr lang="en-IN" dirty="0">
                <a:latin typeface="Times New Roman" panose="02020603050405020304" pitchFamily="18" charset="0"/>
                <a:cs typeface="Times New Roman" panose="02020603050405020304" pitchFamily="18" charset="0"/>
              </a:rPr>
              <a:t>Ratio Analysis</a:t>
            </a:r>
          </a:p>
          <a:p>
            <a:pPr>
              <a:buFont typeface="Wingdings" panose="05000000000000000000" pitchFamily="2" charset="2"/>
              <a:buChar char="Ø"/>
            </a:pPr>
            <a:r>
              <a:rPr lang="en-IN" dirty="0">
                <a:latin typeface="Times New Roman" panose="02020603050405020304" pitchFamily="18" charset="0"/>
                <a:cs typeface="Times New Roman" panose="02020603050405020304" pitchFamily="18" charset="0"/>
              </a:rPr>
              <a:t>Internal Audit</a:t>
            </a:r>
          </a:p>
          <a:p>
            <a:pPr>
              <a:buFont typeface="Wingdings" panose="05000000000000000000" pitchFamily="2" charset="2"/>
              <a:buChar char="Ø"/>
            </a:pPr>
            <a:r>
              <a:rPr lang="en-IN" dirty="0">
                <a:latin typeface="Times New Roman" panose="02020603050405020304" pitchFamily="18" charset="0"/>
                <a:cs typeface="Times New Roman" panose="02020603050405020304" pitchFamily="18" charset="0"/>
              </a:rPr>
              <a:t>Cost Control</a:t>
            </a:r>
          </a:p>
          <a:p>
            <a:pPr>
              <a:buFont typeface="Wingdings" panose="05000000000000000000" pitchFamily="2" charset="2"/>
              <a:buChar char="Ø"/>
            </a:pPr>
            <a:r>
              <a:rPr lang="en-IN" dirty="0">
                <a:latin typeface="Times New Roman" panose="02020603050405020304" pitchFamily="18" charset="0"/>
                <a:cs typeface="Times New Roman" panose="02020603050405020304" pitchFamily="18" charset="0"/>
              </a:rPr>
              <a:t>Analysis of Financial Statement</a:t>
            </a:r>
          </a:p>
          <a:p>
            <a:pPr marL="0" indent="0">
              <a:buNone/>
            </a:pPr>
            <a:endParaRPr lang="en-IN" dirty="0"/>
          </a:p>
        </p:txBody>
      </p:sp>
    </p:spTree>
    <p:extLst>
      <p:ext uri="{BB962C8B-B14F-4D97-AF65-F5344CB8AC3E}">
        <p14:creationId xmlns:p14="http://schemas.microsoft.com/office/powerpoint/2010/main" val="4136564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7E29D4-B08D-1C16-2FC0-D88E73EF2131}"/>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Continued</a:t>
            </a:r>
          </a:p>
        </p:txBody>
      </p:sp>
      <p:sp>
        <p:nvSpPr>
          <p:cNvPr id="3" name="Content Placeholder 2">
            <a:extLst>
              <a:ext uri="{FF2B5EF4-FFF2-40B4-BE49-F238E27FC236}">
                <a16:creationId xmlns:a16="http://schemas.microsoft.com/office/drawing/2014/main" xmlns="" id="{5BEDE47F-2AB3-6E9F-5826-64B3F0B5AFFA}"/>
              </a:ext>
            </a:extLst>
          </p:cNvPr>
          <p:cNvSpPr>
            <a:spLocks noGrp="1"/>
          </p:cNvSpPr>
          <p:nvPr>
            <p:ph idx="1"/>
          </p:nvPr>
        </p:nvSpPr>
        <p:spPr/>
        <p:txBody>
          <a:bodyPr/>
          <a:lstStyle/>
          <a:p>
            <a:pPr>
              <a:buFont typeface="Wingdings" panose="05000000000000000000" pitchFamily="2" charset="2"/>
              <a:buChar char="§"/>
            </a:pPr>
            <a:r>
              <a:rPr lang="en-IN" b="1" dirty="0">
                <a:latin typeface="Times New Roman" panose="02020603050405020304" pitchFamily="18" charset="0"/>
                <a:cs typeface="Times New Roman" panose="02020603050405020304" pitchFamily="18" charset="0"/>
              </a:rPr>
              <a:t>B) Modern Techniques/Tools of Control</a:t>
            </a:r>
          </a:p>
          <a:p>
            <a:pPr>
              <a:buFont typeface="Wingdings" panose="05000000000000000000" pitchFamily="2" charset="2"/>
              <a:buChar char="Ø"/>
            </a:pPr>
            <a:r>
              <a:rPr lang="en-IN" dirty="0">
                <a:latin typeface="Times New Roman" panose="02020603050405020304" pitchFamily="18" charset="0"/>
                <a:cs typeface="Times New Roman" panose="02020603050405020304" pitchFamily="18" charset="0"/>
              </a:rPr>
              <a:t>Management Audit</a:t>
            </a:r>
          </a:p>
          <a:p>
            <a:pPr>
              <a:buFont typeface="Wingdings" panose="05000000000000000000" pitchFamily="2" charset="2"/>
              <a:buChar char="Ø"/>
            </a:pPr>
            <a:r>
              <a:rPr lang="en-IN" dirty="0">
                <a:latin typeface="Times New Roman" panose="02020603050405020304" pitchFamily="18" charset="0"/>
                <a:cs typeface="Times New Roman" panose="02020603050405020304" pitchFamily="18" charset="0"/>
              </a:rPr>
              <a:t>Programme Evaluation and Review Techniques(PERT)</a:t>
            </a:r>
          </a:p>
          <a:p>
            <a:pPr>
              <a:buFont typeface="Wingdings" panose="05000000000000000000" pitchFamily="2" charset="2"/>
              <a:buChar char="Ø"/>
            </a:pPr>
            <a:r>
              <a:rPr lang="en-IN" dirty="0">
                <a:latin typeface="Times New Roman" panose="02020603050405020304" pitchFamily="18" charset="0"/>
                <a:cs typeface="Times New Roman" panose="02020603050405020304" pitchFamily="18" charset="0"/>
              </a:rPr>
              <a:t>Critical Path Method (CPM)</a:t>
            </a:r>
          </a:p>
          <a:p>
            <a:pPr>
              <a:buFont typeface="Wingdings" panose="05000000000000000000" pitchFamily="2" charset="2"/>
              <a:buChar char="Ø"/>
            </a:pPr>
            <a:r>
              <a:rPr lang="en-IN" dirty="0">
                <a:latin typeface="Times New Roman" panose="02020603050405020304" pitchFamily="18" charset="0"/>
                <a:cs typeface="Times New Roman" panose="02020603050405020304" pitchFamily="18" charset="0"/>
              </a:rPr>
              <a:t>Performance Budgeting</a:t>
            </a:r>
          </a:p>
          <a:p>
            <a:pPr>
              <a:buFont typeface="Wingdings" panose="05000000000000000000" pitchFamily="2" charset="2"/>
              <a:buChar char="Ø"/>
            </a:pPr>
            <a:r>
              <a:rPr lang="en-IN" dirty="0">
                <a:latin typeface="Times New Roman" panose="02020603050405020304" pitchFamily="18" charset="0"/>
                <a:cs typeface="Times New Roman" panose="02020603050405020304" pitchFamily="18" charset="0"/>
              </a:rPr>
              <a:t>Zero-base Budgeting</a:t>
            </a:r>
          </a:p>
          <a:p>
            <a:pPr>
              <a:buFont typeface="Wingdings" panose="05000000000000000000" pitchFamily="2" charset="2"/>
              <a:buChar char="Ø"/>
            </a:pPr>
            <a:r>
              <a:rPr lang="en-IN" dirty="0">
                <a:latin typeface="Times New Roman" panose="02020603050405020304" pitchFamily="18" charset="0"/>
                <a:cs typeface="Times New Roman" panose="02020603050405020304" pitchFamily="18" charset="0"/>
              </a:rPr>
              <a:t>Management </a:t>
            </a:r>
            <a:r>
              <a:rPr lang="en-IN">
                <a:latin typeface="Times New Roman" panose="02020603050405020304" pitchFamily="18" charset="0"/>
                <a:cs typeface="Times New Roman" panose="02020603050405020304" pitchFamily="18" charset="0"/>
              </a:rPr>
              <a:t>Information System (MIS)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68865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11</TotalTime>
  <Words>288</Words>
  <Application>Microsoft Office PowerPoint</Application>
  <PresentationFormat>Widescreen</PresentationFormat>
  <Paragraphs>45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Century Gothic</vt:lpstr>
      <vt:lpstr>Times New Roman</vt:lpstr>
      <vt:lpstr>Wingdings</vt:lpstr>
      <vt:lpstr>Wingdings 3</vt:lpstr>
      <vt:lpstr>Ion Boardroom</vt:lpstr>
      <vt:lpstr>PRINCIPLES OF MANAGEMENT Control</vt:lpstr>
      <vt:lpstr>Outline of Discussion</vt:lpstr>
      <vt:lpstr>Concept and Definition</vt:lpstr>
      <vt:lpstr>Importance of Control</vt:lpstr>
      <vt:lpstr>Techniques of Control</vt:lpstr>
      <vt:lpstr>Continued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Control</dc:title>
  <dc:creator>UTSAB DAS</dc:creator>
  <cp:lastModifiedBy>Doyel</cp:lastModifiedBy>
  <cp:revision>5</cp:revision>
  <dcterms:created xsi:type="dcterms:W3CDTF">2024-12-07T08:55:56Z</dcterms:created>
  <dcterms:modified xsi:type="dcterms:W3CDTF">2024-12-08T08:29:19Z</dcterms:modified>
</cp:coreProperties>
</file>