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92" r:id="rId2"/>
  </p:sldMasterIdLst>
  <p:notesMasterIdLst>
    <p:notesMasterId r:id="rId4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0"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A8F193-2EE3-4B65-AF00-75019C13CCDC}" type="datetimeFigureOut">
              <a:rPr lang="en-IN" smtClean="0"/>
              <a:pPr/>
              <a:t>11-12-2024</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9AB4F2-D7C3-4823-A70C-E0276F099AA8}" type="slidenum">
              <a:rPr lang="en-IN" smtClean="0"/>
              <a:pPr/>
              <a:t>‹#›</a:t>
            </a:fld>
            <a:endParaRPr lang="en-IN"/>
          </a:p>
        </p:txBody>
      </p:sp>
    </p:spTree>
    <p:extLst>
      <p:ext uri="{BB962C8B-B14F-4D97-AF65-F5344CB8AC3E}">
        <p14:creationId xmlns:p14="http://schemas.microsoft.com/office/powerpoint/2010/main" val="4124448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39AB4F2-D7C3-4823-A70C-E0276F099AA8}" type="slidenum">
              <a:rPr lang="en-IN" smtClean="0"/>
              <a:pPr/>
              <a:t>19</a:t>
            </a:fld>
            <a:endParaRPr lang="en-IN"/>
          </a:p>
        </p:txBody>
      </p:sp>
    </p:spTree>
    <p:extLst>
      <p:ext uri="{BB962C8B-B14F-4D97-AF65-F5344CB8AC3E}">
        <p14:creationId xmlns:p14="http://schemas.microsoft.com/office/powerpoint/2010/main" val="1145158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9AB4F2-D7C3-4823-A70C-E0276F099AA8}" type="slidenum">
              <a:rPr lang="en-IN" smtClean="0"/>
              <a:pPr/>
              <a:t>33</a:t>
            </a:fld>
            <a:endParaRPr lang="en-IN"/>
          </a:p>
        </p:txBody>
      </p:sp>
    </p:spTree>
    <p:extLst>
      <p:ext uri="{BB962C8B-B14F-4D97-AF65-F5344CB8AC3E}">
        <p14:creationId xmlns:p14="http://schemas.microsoft.com/office/powerpoint/2010/main" val="932203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12/11/2024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12/11/2024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85800"/>
            <a:ext cx="8534400" cy="2914651"/>
          </a:xfrm>
        </p:spPr>
        <p:txBody>
          <a:bodyPr>
            <a:noAutofit/>
          </a:bodyPr>
          <a:lstStyle/>
          <a:p>
            <a:pPr algn="ctr"/>
            <a:r>
              <a:rPr lang="en-US" sz="4800" dirty="0">
                <a:latin typeface="Times New Roman" pitchFamily="18" charset="0"/>
                <a:cs typeface="Times New Roman" pitchFamily="18" charset="0"/>
              </a:rPr>
              <a:t/>
            </a:r>
            <a:br>
              <a:rPr lang="en-US" sz="4800" dirty="0">
                <a:latin typeface="Times New Roman" pitchFamily="18" charset="0"/>
                <a:cs typeface="Times New Roman" pitchFamily="18" charset="0"/>
              </a:rPr>
            </a:br>
            <a:r>
              <a:rPr lang="en-US" sz="9000" b="1" dirty="0">
                <a:latin typeface="Times New Roman" pitchFamily="18" charset="0"/>
                <a:cs typeface="Times New Roman" pitchFamily="18" charset="0"/>
              </a:rPr>
              <a:t>Business Plan/ Project Proposal</a:t>
            </a:r>
          </a:p>
        </p:txBody>
      </p:sp>
      <p:sp>
        <p:nvSpPr>
          <p:cNvPr id="3" name="Subtitle 2"/>
          <p:cNvSpPr>
            <a:spLocks noGrp="1"/>
          </p:cNvSpPr>
          <p:nvPr>
            <p:ph type="subTitle" idx="1"/>
          </p:nvPr>
        </p:nvSpPr>
        <p:spPr>
          <a:xfrm>
            <a:off x="1447800" y="4191000"/>
            <a:ext cx="6400800" cy="2209800"/>
          </a:xfrm>
        </p:spPr>
        <p:txBody>
          <a:bodyPr/>
          <a:lstStyle/>
          <a:p>
            <a:pPr algn="ctr"/>
            <a:r>
              <a:rPr lang="en-US" b="1" i="1" dirty="0">
                <a:latin typeface="+mj-lt"/>
                <a:cs typeface="Times New Roman" pitchFamily="18" charset="0"/>
              </a:rPr>
              <a:t>PROF. SUBRATA DAS</a:t>
            </a:r>
          </a:p>
          <a:p>
            <a:pPr algn="ctr"/>
            <a:r>
              <a:rPr lang="en-US" b="1" i="1" dirty="0">
                <a:latin typeface="+mj-lt"/>
                <a:cs typeface="Times New Roman" pitchFamily="18" charset="0"/>
              </a:rPr>
              <a:t>M.COM, M.PHIL, MBA, PGDIPR</a:t>
            </a:r>
          </a:p>
          <a:p>
            <a:pPr algn="ctr"/>
            <a:r>
              <a:rPr lang="en-US" b="1" i="1" dirty="0">
                <a:latin typeface="+mj-lt"/>
                <a:cs typeface="Times New Roman" pitchFamily="18" charset="0"/>
              </a:rPr>
              <a:t>Assistant Professor of Commerce</a:t>
            </a:r>
          </a:p>
          <a:p>
            <a:pPr algn="ctr"/>
            <a:r>
              <a:rPr lang="en-US" b="1" i="1" dirty="0" err="1">
                <a:latin typeface="+mj-lt"/>
                <a:cs typeface="Times New Roman" pitchFamily="18" charset="0"/>
              </a:rPr>
              <a:t>Vidyanagar</a:t>
            </a:r>
            <a:r>
              <a:rPr lang="en-US" b="1" i="1" dirty="0">
                <a:latin typeface="+mj-lt"/>
                <a:cs typeface="Times New Roman" pitchFamily="18" charset="0"/>
              </a:rPr>
              <a:t> College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PROJECT REPORT ON</a:t>
            </a:r>
            <a:endParaRPr lang="en-US" dirty="0"/>
          </a:p>
        </p:txBody>
      </p:sp>
      <p:sp>
        <p:nvSpPr>
          <p:cNvPr id="3" name="Content Placeholder 2"/>
          <p:cNvSpPr>
            <a:spLocks noGrp="1"/>
          </p:cNvSpPr>
          <p:nvPr>
            <p:ph idx="1"/>
          </p:nvPr>
        </p:nvSpPr>
        <p:spPr/>
        <p:txBody>
          <a:bodyPr/>
          <a:lstStyle/>
          <a:p>
            <a:pPr algn="ctr">
              <a:buNone/>
            </a:pPr>
            <a:endParaRPr lang="en-IN" dirty="0" smtClean="0"/>
          </a:p>
          <a:p>
            <a:pPr algn="ctr">
              <a:buNone/>
            </a:pPr>
            <a:endParaRPr lang="en-IN" dirty="0" smtClean="0"/>
          </a:p>
          <a:p>
            <a:pPr algn="ctr">
              <a:buNone/>
            </a:pPr>
            <a:endParaRPr lang="en-IN" dirty="0" smtClean="0"/>
          </a:p>
          <a:p>
            <a:pPr algn="ctr">
              <a:buNone/>
            </a:pPr>
            <a:r>
              <a:rPr lang="en-IN" dirty="0" smtClean="0"/>
              <a:t>  </a:t>
            </a:r>
            <a:r>
              <a:rPr lang="en-IN" sz="3200" b="1" u="sng" dirty="0" smtClean="0"/>
              <a:t>E-RICKSHAW</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896"/>
          </a:xfrm>
        </p:spPr>
        <p:txBody>
          <a:bodyPr>
            <a:normAutofit fontScale="90000"/>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8408276"/>
              </p:ext>
            </p:extLst>
          </p:nvPr>
        </p:nvGraphicFramePr>
        <p:xfrm>
          <a:off x="428596" y="1357298"/>
          <a:ext cx="8229600" cy="741680"/>
        </p:xfrm>
        <a:graphic>
          <a:graphicData uri="http://schemas.openxmlformats.org/drawingml/2006/table">
            <a:tbl>
              <a:tblPr firstRow="1" bandRow="1">
                <a:tableStyleId>{5C22544A-7EE6-4342-B048-85BDC9FD1C3A}</a:tableStyleId>
              </a:tblPr>
              <a:tblGrid>
                <a:gridCol w="8229600"/>
              </a:tblGrid>
              <a:tr h="370840">
                <a:tc>
                  <a:txBody>
                    <a:bodyPr/>
                    <a:lstStyle/>
                    <a:p>
                      <a:r>
                        <a:rPr lang="en-IN" dirty="0" smtClean="0">
                          <a:solidFill>
                            <a:schemeClr val="tx1"/>
                          </a:solidFill>
                        </a:rPr>
                        <a:t>PEOJECT</a:t>
                      </a:r>
                      <a:r>
                        <a:rPr lang="en-IN" baseline="0" dirty="0" smtClean="0">
                          <a:solidFill>
                            <a:schemeClr val="tx1"/>
                          </a:solidFill>
                        </a:rPr>
                        <a:t> REPORT ON </a:t>
                      </a:r>
                      <a:r>
                        <a:rPr lang="en-IN" i="1" baseline="0" dirty="0" smtClean="0">
                          <a:solidFill>
                            <a:schemeClr val="tx1"/>
                          </a:solidFill>
                        </a:rPr>
                        <a:t>E-RICKSHAW, </a:t>
                      </a:r>
                      <a:r>
                        <a:rPr lang="en-IN" i="0" baseline="0" dirty="0" smtClean="0">
                          <a:solidFill>
                            <a:schemeClr val="tx1"/>
                          </a:solidFill>
                        </a:rPr>
                        <a:t>UNDER SEP - 1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HIGHLIGHT OF THE PROJECT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669749522"/>
              </p:ext>
            </p:extLst>
          </p:nvPr>
        </p:nvGraphicFramePr>
        <p:xfrm>
          <a:off x="428596" y="2143116"/>
          <a:ext cx="8215370" cy="2123440"/>
        </p:xfrm>
        <a:graphic>
          <a:graphicData uri="http://schemas.openxmlformats.org/drawingml/2006/table">
            <a:tbl>
              <a:tblPr firstRow="1" bandRow="1">
                <a:tableStyleId>{5C22544A-7EE6-4342-B048-85BDC9FD1C3A}</a:tableStyleId>
              </a:tblPr>
              <a:tblGrid>
                <a:gridCol w="357190"/>
                <a:gridCol w="4214842"/>
                <a:gridCol w="3643338"/>
              </a:tblGrid>
              <a:tr h="370840">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Name</a:t>
                      </a:r>
                      <a:r>
                        <a:rPr lang="en-IN" b="0" baseline="0" dirty="0" smtClean="0">
                          <a:solidFill>
                            <a:schemeClr val="tx1"/>
                          </a:solidFill>
                        </a:rPr>
                        <a:t> of the Unit</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Constitution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Proprietorship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Name of the Promoter</a:t>
                      </a:r>
                      <a:r>
                        <a:rPr lang="en-IN" baseline="0"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Trainee with Skill Knowledge on respective Project (Driving)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Proposed Location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Urban/Semi Urban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3">
                  <a:txBody>
                    <a:bodyPr/>
                    <a:lstStyle/>
                    <a:p>
                      <a:r>
                        <a:rPr lang="en-IN" dirty="0" smtClean="0"/>
                        <a:t>Total project Investment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noFill/>
                  </a:tcPr>
                </a:tc>
                <a:tc hMerge="1">
                  <a:txBody>
                    <a:bodyPr/>
                    <a:lstStyle/>
                    <a:p>
                      <a:endParaRPr lang="en-US" dirty="0"/>
                    </a:p>
                  </a:txBody>
                  <a:tcPr>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330103360"/>
              </p:ext>
            </p:extLst>
          </p:nvPr>
        </p:nvGraphicFramePr>
        <p:xfrm>
          <a:off x="428596" y="4286256"/>
          <a:ext cx="8215371" cy="1854200"/>
        </p:xfrm>
        <a:graphic>
          <a:graphicData uri="http://schemas.openxmlformats.org/drawingml/2006/table">
            <a:tbl>
              <a:tblPr firstRow="1" bandRow="1">
                <a:tableStyleId>{5C22544A-7EE6-4342-B048-85BDC9FD1C3A}</a:tableStyleId>
              </a:tblPr>
              <a:tblGrid>
                <a:gridCol w="357190"/>
                <a:gridCol w="5119724"/>
                <a:gridCol w="2738457"/>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Fixed capital</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Rs.</a:t>
                      </a:r>
                      <a:r>
                        <a:rPr lang="en-IN" b="0" baseline="0" dirty="0" smtClean="0">
                          <a:solidFill>
                            <a:schemeClr val="tx1"/>
                          </a:solidFill>
                        </a:rPr>
                        <a:t> 1,63,000.00</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Recurring Expenditure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Rs. 6,000.00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Total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Rs. 1,69,000.00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Yearly Net Profit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Rs. 1,42000.00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Means of Finance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896"/>
          </a:xfrm>
        </p:spPr>
        <p:txBody>
          <a:bodyPr>
            <a:normAutofit fontScale="90000"/>
          </a:bodyPr>
          <a:lstStyle/>
          <a:p>
            <a:endParaRPr lang="en-US" dirty="0"/>
          </a:p>
        </p:txBody>
      </p:sp>
      <p:sp>
        <p:nvSpPr>
          <p:cNvPr id="3" name="Content Placeholder 2"/>
          <p:cNvSpPr>
            <a:spLocks noGrp="1"/>
          </p:cNvSpPr>
          <p:nvPr>
            <p:ph idx="1"/>
          </p:nvPr>
        </p:nvSpPr>
        <p:spPr>
          <a:xfrm>
            <a:off x="428596" y="1285860"/>
            <a:ext cx="8229600" cy="4389120"/>
          </a:xfrm>
        </p:spPr>
        <p:txBody>
          <a:bodyPr/>
          <a:lstStyle/>
          <a:p>
            <a:pPr>
              <a:buNone/>
            </a:pPr>
            <a:r>
              <a:rPr lang="en-IN" i="1" u="sng" dirty="0" smtClean="0"/>
              <a:t>Cont..</a:t>
            </a:r>
          </a:p>
          <a:p>
            <a:pPr>
              <a:buNone/>
            </a:pPr>
            <a:endParaRPr lang="en-US" i="1" u="sng" dirty="0"/>
          </a:p>
        </p:txBody>
      </p:sp>
      <p:graphicFrame>
        <p:nvGraphicFramePr>
          <p:cNvPr id="4" name="Table 3"/>
          <p:cNvGraphicFramePr>
            <a:graphicFrameLocks noGrp="1"/>
          </p:cNvGraphicFramePr>
          <p:nvPr>
            <p:extLst>
              <p:ext uri="{D42A27DB-BD31-4B8C-83A1-F6EECF244321}">
                <p14:modId xmlns:p14="http://schemas.microsoft.com/office/powerpoint/2010/main" val="3506780510"/>
              </p:ext>
            </p:extLst>
          </p:nvPr>
        </p:nvGraphicFramePr>
        <p:xfrm>
          <a:off x="928662" y="1857364"/>
          <a:ext cx="7143800" cy="1906908"/>
        </p:xfrm>
        <a:graphic>
          <a:graphicData uri="http://schemas.openxmlformats.org/drawingml/2006/table">
            <a:tbl>
              <a:tblPr firstRow="1" bandRow="1">
                <a:tableStyleId>{5C22544A-7EE6-4342-B048-85BDC9FD1C3A}</a:tableStyleId>
              </a:tblPr>
              <a:tblGrid>
                <a:gridCol w="267892"/>
                <a:gridCol w="4089826"/>
                <a:gridCol w="2786082"/>
              </a:tblGrid>
              <a:tr h="428628">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Promoter’s Contribution @25%</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Rs. 42,375.00</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5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Bank loan@75%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Rs. </a:t>
                      </a:r>
                      <a:r>
                        <a:rPr lang="en-IN" dirty="0" smtClean="0"/>
                        <a:t>1,27,125.00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1" dirty="0" smtClean="0"/>
                        <a:t>Total</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1" dirty="0" smtClean="0"/>
                        <a:t>Rs. 1,69,000.00</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3">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b="1" dirty="0"/>
                    </a:p>
                  </a:txBody>
                  <a:tcPr>
                    <a:noFill/>
                  </a:tcPr>
                </a:tc>
                <a:tc hMerge="1">
                  <a:txBody>
                    <a:bodyPr/>
                    <a:lstStyle/>
                    <a:p>
                      <a:endParaRPr lang="en-US" b="1" dirty="0"/>
                    </a:p>
                  </a:txBody>
                  <a:tcPr>
                    <a:noFill/>
                  </a:tcPr>
                </a:tc>
              </a:tr>
              <a:tr h="370840">
                <a:tc gridSpan="3">
                  <a:txBody>
                    <a:bodyPr/>
                    <a:lstStyle/>
                    <a:p>
                      <a:r>
                        <a:rPr lang="en-IN" dirty="0" smtClean="0"/>
                        <a:t>FINANCIAL ANYLASIS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526420556"/>
              </p:ext>
            </p:extLst>
          </p:nvPr>
        </p:nvGraphicFramePr>
        <p:xfrm>
          <a:off x="928662" y="3786190"/>
          <a:ext cx="7143799" cy="2219960"/>
        </p:xfrm>
        <a:graphic>
          <a:graphicData uri="http://schemas.openxmlformats.org/drawingml/2006/table">
            <a:tbl>
              <a:tblPr firstRow="1" bandRow="1">
                <a:tableStyleId>{5C22544A-7EE6-4342-B048-85BDC9FD1C3A}</a:tableStyleId>
              </a:tblPr>
              <a:tblGrid>
                <a:gridCol w="285751"/>
                <a:gridCol w="4135439"/>
                <a:gridCol w="2722609"/>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Loan Repayment Period</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04 Years</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35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Percentage of Profit on total Investment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92.56%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Percentage of Profit on Total</a:t>
                      </a:r>
                      <a:r>
                        <a:rPr lang="en-IN" baseline="0" dirty="0" smtClean="0"/>
                        <a:t> Sales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15.52%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BEP(on Sales)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43.57%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Pay</a:t>
                      </a:r>
                      <a:r>
                        <a:rPr lang="en-IN" baseline="0" dirty="0" smtClean="0"/>
                        <a:t> back Period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1.2 years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Debt Equity Ratio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857248"/>
          </a:xfrm>
        </p:spPr>
        <p:txBody>
          <a:bodyPr>
            <a:normAutofit/>
          </a:bodyPr>
          <a:lstStyle/>
          <a:p>
            <a:pPr algn="ctr"/>
            <a:r>
              <a:rPr lang="en-IN" sz="3600" dirty="0" smtClean="0"/>
              <a:t>PROJECT ON E-RICKSHAW</a:t>
            </a:r>
            <a:endParaRPr lang="en-US" sz="3600" dirty="0"/>
          </a:p>
        </p:txBody>
      </p:sp>
      <p:sp>
        <p:nvSpPr>
          <p:cNvPr id="3" name="Content Placeholder 2"/>
          <p:cNvSpPr>
            <a:spLocks noGrp="1"/>
          </p:cNvSpPr>
          <p:nvPr>
            <p:ph idx="1"/>
          </p:nvPr>
        </p:nvSpPr>
        <p:spPr>
          <a:xfrm>
            <a:off x="457200" y="1500174"/>
            <a:ext cx="8229600" cy="4824426"/>
          </a:xfrm>
        </p:spPr>
        <p:txBody>
          <a:bodyPr>
            <a:normAutofit fontScale="55000" lnSpcReduction="20000"/>
          </a:bodyPr>
          <a:lstStyle/>
          <a:p>
            <a:pPr marL="514350" lvl="0" indent="-514350" fontAlgn="base">
              <a:buClrTx/>
              <a:buFont typeface="+mj-lt"/>
              <a:buAutoNum type="arabicPeriod"/>
            </a:pPr>
            <a:r>
              <a:rPr lang="en-IN" b="1" dirty="0"/>
              <a:t>INTRODUCTION </a:t>
            </a:r>
            <a:endParaRPr lang="en-IN" dirty="0"/>
          </a:p>
          <a:p>
            <a:pPr marL="0" indent="0">
              <a:lnSpc>
                <a:spcPct val="170000"/>
              </a:lnSpc>
              <a:buNone/>
            </a:pPr>
            <a:endParaRPr lang="en-IN" dirty="0"/>
          </a:p>
          <a:p>
            <a:pPr marL="0" indent="0">
              <a:lnSpc>
                <a:spcPct val="170000"/>
              </a:lnSpc>
              <a:buNone/>
            </a:pPr>
            <a:r>
              <a:rPr lang="en-IN" dirty="0" smtClean="0"/>
              <a:t> The </a:t>
            </a:r>
            <a:r>
              <a:rPr lang="en-IN" dirty="0"/>
              <a:t>E-rickshaw is an important means of transportation contributing to the huge percentage in public transport. With a need for a motorized system of transportation, the rickshaw has evolved over the years. It has evolved from hand-pulled rickshaw to electric rickshaw that is e-rickshaw. It is a cheap and environment-friendly source of transport in the times of urbanization and when pollution rates are alarmingly high. </a:t>
            </a:r>
            <a:r>
              <a:rPr lang="en-IN" dirty="0" err="1"/>
              <a:t>Erickshaw</a:t>
            </a:r>
            <a:r>
              <a:rPr lang="en-IN" dirty="0"/>
              <a:t> is slowly becoming more popular in some cities in India. It can be referred to as the best option for pocket-friendly transportation. Still, the e-vehicle market share is less than 1 percent. Adding to this it has become a highly dependable mode of communication in the years to come and has established itself as a lucrative profession choice for people of rural India or people in cities belonging to the </a:t>
            </a:r>
            <a:r>
              <a:rPr lang="en-IN" dirty="0" err="1"/>
              <a:t>lowincome</a:t>
            </a:r>
            <a:r>
              <a:rPr lang="en-IN" dirty="0"/>
              <a:t> category. "Petrol and diesel are past , e-rickshaw is the future "Thus observing the shift towards technology with more efficiency and being eco-friendly that is the "e-technology " and with taking a relook on past, going with present, socio-economic impact of e-rickshaw and giving a thought for future study of this paper is done in different manner.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a:bodyPr>
          <a:lstStyle/>
          <a:p>
            <a:r>
              <a:rPr lang="en-US" sz="4000" i="1" u="sng" dirty="0" smtClean="0">
                <a:solidFill>
                  <a:schemeClr val="tx1"/>
                </a:solidFill>
              </a:rPr>
              <a:t>CONT..</a:t>
            </a:r>
            <a:endParaRPr lang="en-US" sz="4000" i="1" u="sng" dirty="0">
              <a:solidFill>
                <a:schemeClr val="tx1"/>
              </a:solidFill>
            </a:endParaRPr>
          </a:p>
        </p:txBody>
      </p:sp>
      <p:sp>
        <p:nvSpPr>
          <p:cNvPr id="3" name="Content Placeholder 2"/>
          <p:cNvSpPr>
            <a:spLocks noGrp="1"/>
          </p:cNvSpPr>
          <p:nvPr>
            <p:ph idx="1"/>
          </p:nvPr>
        </p:nvSpPr>
        <p:spPr/>
        <p:txBody>
          <a:bodyPr>
            <a:normAutofit fontScale="77500" lnSpcReduction="20000"/>
          </a:bodyPr>
          <a:lstStyle/>
          <a:p>
            <a:pPr marL="0" indent="0">
              <a:lnSpc>
                <a:spcPct val="160000"/>
              </a:lnSpc>
              <a:buNone/>
            </a:pPr>
            <a:r>
              <a:rPr lang="en-US" dirty="0" smtClean="0"/>
              <a:t> </a:t>
            </a:r>
            <a:r>
              <a:rPr lang="en-IN" dirty="0"/>
              <a:t>The Rickshaw is an important means of transportation contributing to the huge percentage in public transport. With a need for motorized system of transportation the rickshaw has evolved over the years. It has evolved from hand pulled rickshaw to electric rickshaw that is e-rickshaw.  It  is  a  cheap  and  environment  friendly  source  of  transport  in  the  times  of urbanization and when pollution rates are alarmingly high. Study of socio-economic impact of e-rickshaw on the industry and society is done which includes the present system, its structure and also </a:t>
            </a:r>
            <a:endParaRPr lang="en-US" dirty="0"/>
          </a:p>
          <a:p>
            <a:pPr marL="0" indent="0">
              <a:lnSpc>
                <a:spcPct val="160000"/>
              </a:lnSpc>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a:bodyPr>
          <a:lstStyle/>
          <a:p>
            <a:r>
              <a:rPr lang="en-IN" sz="4000" i="1" u="sng" dirty="0" smtClean="0">
                <a:solidFill>
                  <a:schemeClr val="tx1"/>
                </a:solidFill>
              </a:rPr>
              <a:t>CONT…</a:t>
            </a:r>
            <a:endParaRPr lang="en-IN" sz="4000" i="1" u="sng" dirty="0">
              <a:solidFill>
                <a:schemeClr val="tx1"/>
              </a:solidFill>
            </a:endParaRPr>
          </a:p>
        </p:txBody>
      </p:sp>
      <p:sp>
        <p:nvSpPr>
          <p:cNvPr id="3" name="Content Placeholder 2"/>
          <p:cNvSpPr>
            <a:spLocks noGrp="1"/>
          </p:cNvSpPr>
          <p:nvPr>
            <p:ph idx="1"/>
          </p:nvPr>
        </p:nvSpPr>
        <p:spPr>
          <a:xfrm>
            <a:off x="457200" y="1628800"/>
            <a:ext cx="8229600" cy="4695800"/>
          </a:xfrm>
        </p:spPr>
        <p:txBody>
          <a:bodyPr>
            <a:normAutofit fontScale="62500" lnSpcReduction="20000"/>
          </a:bodyPr>
          <a:lstStyle/>
          <a:p>
            <a:pPr marL="0" indent="0">
              <a:lnSpc>
                <a:spcPct val="160000"/>
              </a:lnSpc>
              <a:buNone/>
            </a:pPr>
            <a:r>
              <a:rPr lang="en-IN" dirty="0"/>
              <a:t>the earning data with some statistics is taken into consideration. Along with that environmental impact are also given a view .Some of the government initiatives and laws are also been highlighted- E rickshaw with its evolution resulting features with some issues are also given weight age in the study. E-rickshaw is slowly becoming more popular in some cities of India. It can be referred as a best option for a pocket friendly transportation. Still e-vehicle market share is less than 1 percent. Adding to this it has become a highly dependable mode of communication in the years to come and has established itself as a lucrative profession choice for people of rural India or people in cities belonging to low income category. ”Petrol and diesel are past, e-rickshaw is the </a:t>
            </a:r>
            <a:r>
              <a:rPr lang="en-IN" dirty="0" err="1"/>
              <a:t>future”Thus</a:t>
            </a:r>
            <a:r>
              <a:rPr lang="en-IN" dirty="0"/>
              <a:t> observing the shift  towards  technology  with  more    efficiency  and  being  eco-friendly that is the “e- technology “  and  with taking a relook  on past , going with present, socio-economic impact of e-rickshaw.   </a:t>
            </a:r>
          </a:p>
          <a:p>
            <a:pPr marL="0" indent="0">
              <a:buNone/>
            </a:pPr>
            <a:endParaRPr lang="en-IN" dirty="0"/>
          </a:p>
        </p:txBody>
      </p:sp>
    </p:spTree>
    <p:extLst>
      <p:ext uri="{BB962C8B-B14F-4D97-AF65-F5344CB8AC3E}">
        <p14:creationId xmlns:p14="http://schemas.microsoft.com/office/powerpoint/2010/main" val="2784776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653210"/>
          </a:xfrm>
        </p:spPr>
        <p:txBody>
          <a:bodyPr>
            <a:normAutofit/>
          </a:bodyPr>
          <a:lstStyle/>
          <a:p>
            <a:pPr marL="914400" indent="-914400"/>
            <a:r>
              <a:rPr lang="en-IN" sz="3200" dirty="0" smtClean="0"/>
              <a:t>2. </a:t>
            </a:r>
            <a:r>
              <a:rPr lang="en-IN" sz="3200" u="sng" dirty="0" smtClean="0"/>
              <a:t>TECHNICAL SPECIFICATON ON E-RICKSHAW</a:t>
            </a:r>
            <a:endParaRPr lang="en-US" sz="32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3827522"/>
              </p:ext>
            </p:extLst>
          </p:nvPr>
        </p:nvGraphicFramePr>
        <p:xfrm>
          <a:off x="500034" y="2132856"/>
          <a:ext cx="8229600" cy="37084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IN" b="0" dirty="0" smtClean="0">
                          <a:ln>
                            <a:noFill/>
                          </a:ln>
                          <a:solidFill>
                            <a:schemeClr val="tx1"/>
                          </a:solidFill>
                        </a:rPr>
                        <a:t>Parameters</a:t>
                      </a:r>
                      <a:endParaRPr lang="en-US"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ln>
                            <a:noFill/>
                          </a:ln>
                          <a:solidFill>
                            <a:schemeClr val="tx1"/>
                          </a:solidFill>
                        </a:rPr>
                        <a:t>Specifications</a:t>
                      </a:r>
                      <a:endParaRPr lang="en-US" b="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ln>
                            <a:noFill/>
                          </a:ln>
                        </a:rPr>
                        <a:t>Motor type</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ln>
                            <a:noFill/>
                          </a:ln>
                        </a:rPr>
                        <a:t>DC series excitation brushless </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ln>
                            <a:noFill/>
                          </a:ln>
                        </a:rPr>
                        <a:t>Maximum overall dimensions</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ln>
                            <a:noFill/>
                          </a:ln>
                        </a:rPr>
                        <a:t>2.8m*1m*1.8m</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ln>
                            <a:noFill/>
                          </a:ln>
                        </a:rPr>
                        <a:t>Motor</a:t>
                      </a:r>
                      <a:r>
                        <a:rPr lang="en-IN" baseline="0" dirty="0" smtClean="0">
                          <a:ln>
                            <a:noFill/>
                          </a:ln>
                        </a:rPr>
                        <a:t> efficiency</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ln>
                            <a:noFill/>
                          </a:ln>
                        </a:rPr>
                        <a:t>Motor</a:t>
                      </a:r>
                      <a:r>
                        <a:rPr lang="en-IN" baseline="0" dirty="0" smtClean="0">
                          <a:ln>
                            <a:noFill/>
                          </a:ln>
                        </a:rPr>
                        <a:t> efficiency 85% or above</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ln>
                            <a:noFill/>
                          </a:ln>
                        </a:rPr>
                        <a:t>Motor</a:t>
                      </a:r>
                      <a:r>
                        <a:rPr lang="en-IN" baseline="0" dirty="0" smtClean="0">
                          <a:ln>
                            <a:noFill/>
                          </a:ln>
                        </a:rPr>
                        <a:t> efficiency 85% or above</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ln>
                            <a:noFill/>
                          </a:ln>
                        </a:rPr>
                        <a:t>4 passenger +</a:t>
                      </a:r>
                      <a:r>
                        <a:rPr lang="en-IN" baseline="0" dirty="0" smtClean="0">
                          <a:ln>
                            <a:noFill/>
                          </a:ln>
                        </a:rPr>
                        <a:t> driver</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ln>
                            <a:noFill/>
                          </a:ln>
                        </a:rPr>
                        <a:t>Max power of</a:t>
                      </a:r>
                      <a:r>
                        <a:rPr lang="en-IN" baseline="0" dirty="0" smtClean="0">
                          <a:ln>
                            <a:noFill/>
                          </a:ln>
                        </a:rPr>
                        <a:t> motor</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ln>
                            <a:noFill/>
                          </a:ln>
                        </a:rPr>
                        <a:t>2KW</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ln>
                            <a:noFill/>
                          </a:ln>
                        </a:rPr>
                        <a:t>Maximum speed (Unlade Condition)</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ln>
                            <a:noFill/>
                          </a:ln>
                        </a:rPr>
                        <a:t>25km/hr</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ln>
                            <a:noFill/>
                          </a:ln>
                        </a:rPr>
                        <a:t>Maximum load of luggage</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ln>
                            <a:noFill/>
                          </a:ln>
                        </a:rPr>
                        <a:t>40kg</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ln>
                            <a:noFill/>
                          </a:ln>
                        </a:rPr>
                        <a:t>Battery</a:t>
                      </a:r>
                      <a:r>
                        <a:rPr lang="en-IN" baseline="0" dirty="0" smtClean="0">
                          <a:ln>
                            <a:noFill/>
                          </a:ln>
                        </a:rPr>
                        <a:t> voltage </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ln>
                            <a:noFill/>
                          </a:ln>
                        </a:rPr>
                        <a:t>48v Battery</a:t>
                      </a:r>
                      <a:r>
                        <a:rPr lang="en-IN" baseline="0" dirty="0" smtClean="0">
                          <a:ln>
                            <a:noFill/>
                          </a:ln>
                        </a:rPr>
                        <a:t> capacity</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ln>
                            <a:noFill/>
                          </a:ln>
                        </a:rPr>
                        <a:t>Battery</a:t>
                      </a:r>
                      <a:r>
                        <a:rPr lang="en-IN" baseline="0" dirty="0" smtClean="0">
                          <a:ln>
                            <a:noFill/>
                          </a:ln>
                        </a:rPr>
                        <a:t> capacity</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ln>
                            <a:noFill/>
                          </a:ln>
                        </a:rPr>
                        <a:t>80Ah</a:t>
                      </a:r>
                      <a:endParaRPr lang="en-US" dirty="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420656"/>
          </a:xfrm>
        </p:spPr>
        <p:txBody>
          <a:bodyPr>
            <a:noAutofit/>
          </a:bodyPr>
          <a:lstStyle/>
          <a:p>
            <a:r>
              <a:rPr lang="en-IN" sz="3200" i="1" u="sng" dirty="0" err="1" smtClean="0">
                <a:solidFill>
                  <a:schemeClr val="tx1"/>
                </a:solidFill>
              </a:rPr>
              <a:t>Cont</a:t>
            </a:r>
            <a:r>
              <a:rPr lang="en-IN" sz="3200" i="1" u="sng" dirty="0" smtClean="0">
                <a:solidFill>
                  <a:schemeClr val="tx1"/>
                </a:solidFill>
              </a:rPr>
              <a:t>…</a:t>
            </a:r>
            <a:endParaRPr lang="en-IN" sz="3200" i="1" u="sng" dirty="0">
              <a:solidFill>
                <a:schemeClr val="tx1"/>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497215709"/>
              </p:ext>
            </p:extLst>
          </p:nvPr>
        </p:nvGraphicFramePr>
        <p:xfrm>
          <a:off x="457200" y="1557338"/>
          <a:ext cx="8229600" cy="48209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IN" b="0" dirty="0" smtClean="0">
                          <a:solidFill>
                            <a:schemeClr val="tx1"/>
                          </a:solidFill>
                        </a:rPr>
                        <a:t>Charge</a:t>
                      </a:r>
                      <a:r>
                        <a:rPr lang="en-IN" b="0" baseline="0" dirty="0" smtClean="0">
                          <a:solidFill>
                            <a:schemeClr val="tx1"/>
                          </a:solidFill>
                        </a:rPr>
                        <a:t> voltage</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220V (50Hz)</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Transmission Mode Gear Range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85 km(minimum)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Validity of e-rickshaw driving license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3 Years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Technical Parameters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Mean Values Motor Power</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850-1950 W</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Battery Voltage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48 V</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Single battery capacity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80-120 Ah</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Maximum load capacity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300-450 kg</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Vehicle</a:t>
                      </a:r>
                      <a:r>
                        <a:rPr lang="en-IN" baseline="0" dirty="0" smtClean="0"/>
                        <a:t> weight (approximate)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215 kg (with battery)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Maximum speed</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33</a:t>
                      </a:r>
                      <a:r>
                        <a:rPr lang="en-IN" baseline="0" dirty="0" smtClean="0"/>
                        <a:t> </a:t>
                      </a:r>
                      <a:r>
                        <a:rPr lang="en-IN" baseline="0" dirty="0" err="1" smtClean="0"/>
                        <a:t>kmph</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Charging</a:t>
                      </a:r>
                      <a:r>
                        <a:rPr lang="en-IN" baseline="0" dirty="0" smtClean="0"/>
                        <a:t> time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4-8</a:t>
                      </a:r>
                      <a:r>
                        <a:rPr lang="en-IN" baseline="0" dirty="0" smtClean="0"/>
                        <a:t> </a:t>
                      </a:r>
                      <a:r>
                        <a:rPr lang="en-IN" baseline="0" dirty="0" err="1" smtClean="0"/>
                        <a:t>Hrs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Seating capacity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4+1</a:t>
                      </a:r>
                      <a:r>
                        <a:rPr lang="en-IN" baseline="0" dirty="0" smtClean="0"/>
                        <a:t> people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Ground clearance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180-300</a:t>
                      </a:r>
                      <a:r>
                        <a:rPr lang="en-IN" baseline="0" dirty="0" smtClean="0"/>
                        <a:t> mm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5082282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r>
              <a:rPr lang="en-IN" sz="3600" u="sng" dirty="0" smtClean="0"/>
              <a:t>3. MARKET POTENTIALITY OF E RICKSHAW</a:t>
            </a:r>
            <a:endParaRPr lang="en-IN" sz="3600" u="sng" dirty="0"/>
          </a:p>
        </p:txBody>
      </p:sp>
      <p:sp>
        <p:nvSpPr>
          <p:cNvPr id="3" name="Content Placeholder 2"/>
          <p:cNvSpPr>
            <a:spLocks noGrp="1"/>
          </p:cNvSpPr>
          <p:nvPr>
            <p:ph idx="1"/>
          </p:nvPr>
        </p:nvSpPr>
        <p:spPr>
          <a:xfrm>
            <a:off x="457200" y="1700808"/>
            <a:ext cx="8229600" cy="4389120"/>
          </a:xfrm>
        </p:spPr>
        <p:txBody>
          <a:bodyPr>
            <a:normAutofit fontScale="70000" lnSpcReduction="20000"/>
          </a:bodyPr>
          <a:lstStyle/>
          <a:p>
            <a:pPr marL="0" indent="0">
              <a:lnSpc>
                <a:spcPct val="160000"/>
              </a:lnSpc>
              <a:buNone/>
            </a:pPr>
            <a:r>
              <a:rPr lang="en-IN" dirty="0"/>
              <a:t>Beginning from human-powered cycle rickshaws to auto-rickshaws, era is now drifting towards most recent modification E-rickshaws. These battery operated three wheelers are undoubtedly an integral part of transport. E-Rickshaws dovetail beautifully as the last mile public conveyance with zero pollution in this entire equation. E-rickshaws approved by the Union Ministry of Road Transport and Highways have a maximum width of 1 metre and maximum length of 2.8 meters and are permitted to carry four passengers. Urbanization is at its peak in India. The introduction of Metro in the last decade has made commuting easier for longer distances. However, e-rickshaw can provide last mile connectivity to the passengers.  </a:t>
            </a:r>
          </a:p>
          <a:p>
            <a:pPr marL="0" indent="0">
              <a:buNone/>
            </a:pPr>
            <a:endParaRPr lang="en-IN" dirty="0"/>
          </a:p>
        </p:txBody>
      </p:sp>
    </p:spTree>
    <p:extLst>
      <p:ext uri="{BB962C8B-B14F-4D97-AF65-F5344CB8AC3E}">
        <p14:creationId xmlns:p14="http://schemas.microsoft.com/office/powerpoint/2010/main" val="4078787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82960"/>
          </a:xfrm>
        </p:spPr>
        <p:txBody>
          <a:bodyPr>
            <a:normAutofit/>
          </a:bodyPr>
          <a:lstStyle/>
          <a:p>
            <a:r>
              <a:rPr lang="en-IN" sz="2800" u="sng" dirty="0" smtClean="0"/>
              <a:t>4. PROJECT COST ESTIMATES &amp; MEANS OF FINANCE</a:t>
            </a:r>
            <a:endParaRPr lang="en-IN"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7097309"/>
              </p:ext>
            </p:extLst>
          </p:nvPr>
        </p:nvGraphicFramePr>
        <p:xfrm>
          <a:off x="457200" y="1700213"/>
          <a:ext cx="8229600" cy="370840"/>
        </p:xfrm>
        <a:graphic>
          <a:graphicData uri="http://schemas.openxmlformats.org/drawingml/2006/table">
            <a:tbl>
              <a:tblPr firstRow="1" bandRow="1">
                <a:tableStyleId>{5C22544A-7EE6-4342-B048-85BDC9FD1C3A}</a:tableStyleId>
              </a:tblPr>
              <a:tblGrid>
                <a:gridCol w="8229600"/>
              </a:tblGrid>
              <a:tr h="370840">
                <a:tc>
                  <a:txBody>
                    <a:bodyPr/>
                    <a:lstStyle/>
                    <a:p>
                      <a:pPr marL="285750" indent="-285750">
                        <a:buClrTx/>
                        <a:buFont typeface="Arial" panose="020B0604020202020204" pitchFamily="34" charset="0"/>
                        <a:buChar char="•"/>
                      </a:pPr>
                      <a:r>
                        <a:rPr lang="en-IN" dirty="0" smtClean="0">
                          <a:solidFill>
                            <a:schemeClr val="tx1"/>
                          </a:solidFill>
                        </a:rPr>
                        <a:t>Capital</a:t>
                      </a:r>
                      <a:r>
                        <a:rPr lang="en-IN" baseline="0" dirty="0" smtClean="0">
                          <a:solidFill>
                            <a:schemeClr val="tx1"/>
                          </a:solidFill>
                        </a:rPr>
                        <a:t> Investment:</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99035868"/>
              </p:ext>
            </p:extLst>
          </p:nvPr>
        </p:nvGraphicFramePr>
        <p:xfrm>
          <a:off x="457199" y="2060848"/>
          <a:ext cx="8229601" cy="2952328"/>
        </p:xfrm>
        <a:graphic>
          <a:graphicData uri="http://schemas.openxmlformats.org/drawingml/2006/table">
            <a:tbl>
              <a:tblPr firstRow="1" bandRow="1">
                <a:tableStyleId>{5C22544A-7EE6-4342-B048-85BDC9FD1C3A}</a:tableStyleId>
              </a:tblPr>
              <a:tblGrid>
                <a:gridCol w="442393"/>
                <a:gridCol w="5976664"/>
                <a:gridCol w="1810544"/>
              </a:tblGrid>
              <a:tr h="370840">
                <a:tc>
                  <a:txBody>
                    <a:bodyPr/>
                    <a:lstStyle/>
                    <a:p>
                      <a:r>
                        <a:rPr lang="en-IN" b="0" dirty="0" smtClean="0">
                          <a:solidFill>
                            <a:schemeClr val="tx1"/>
                          </a:solidFill>
                        </a:rPr>
                        <a:t>A</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Fixed Capital:</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err="1" smtClean="0"/>
                        <a:t>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Garage:</a:t>
                      </a:r>
                      <a:r>
                        <a:rPr lang="en-IN" baseline="0" dirty="0" smtClean="0"/>
                        <a:t> (5m * 5m =25Sq </a:t>
                      </a:r>
                      <a:r>
                        <a:rPr lang="en-IN" baseline="0" dirty="0" err="1" smtClean="0"/>
                        <a:t>Mtrs</a:t>
                      </a:r>
                      <a:r>
                        <a:rPr lang="en-IN" baseline="0" dirty="0" smtClean="0"/>
                        <a:t>. @700/- per </a:t>
                      </a:r>
                      <a:r>
                        <a:rPr lang="en-IN" baseline="0" dirty="0" err="1" smtClean="0"/>
                        <a:t>sqm</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17,500.00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Cost of e- Rickshaw:</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120,000.00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iii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Extra Battery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7,000.00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iv</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Battery charging device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7,000.00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v</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Price escalation,</a:t>
                      </a:r>
                      <a:r>
                        <a:rPr lang="en-IN" baseline="0" dirty="0" smtClean="0"/>
                        <a:t> freight, </a:t>
                      </a:r>
                      <a:r>
                        <a:rPr lang="en-IN" baseline="0" dirty="0" err="1" smtClean="0"/>
                        <a:t>contingencies,preoperative</a:t>
                      </a:r>
                      <a:r>
                        <a:rPr lang="en-IN" baseline="0" dirty="0" smtClean="0"/>
                        <a:t> @10% of cost of </a:t>
                      </a:r>
                      <a:r>
                        <a:rPr lang="en-IN" baseline="0" dirty="0" err="1" smtClean="0"/>
                        <a:t>vehical</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12,000.00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8048">
                <a:tc>
                  <a:txBody>
                    <a:bodyPr/>
                    <a:lstStyle/>
                    <a:p>
                      <a:r>
                        <a:rPr lang="en-IN" dirty="0" smtClean="0"/>
                        <a:t>vi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Total:</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1,63,500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5519737"/>
              </p:ext>
            </p:extLst>
          </p:nvPr>
        </p:nvGraphicFramePr>
        <p:xfrm>
          <a:off x="457200" y="5157192"/>
          <a:ext cx="8229600" cy="741680"/>
        </p:xfrm>
        <a:graphic>
          <a:graphicData uri="http://schemas.openxmlformats.org/drawingml/2006/table">
            <a:tbl>
              <a:tblPr firstRow="1" bandRow="1">
                <a:tableStyleId>{5C22544A-7EE6-4342-B048-85BDC9FD1C3A}</a:tableStyleId>
              </a:tblPr>
              <a:tblGrid>
                <a:gridCol w="730424"/>
                <a:gridCol w="4755976"/>
                <a:gridCol w="2743200"/>
              </a:tblGrid>
              <a:tr h="370840">
                <a:tc gridSpan="2">
                  <a:txBody>
                    <a:bodyPr/>
                    <a:lstStyle/>
                    <a:p>
                      <a:pPr marL="285750" indent="-285750">
                        <a:buFont typeface="Arial" panose="020B0604020202020204" pitchFamily="34" charset="0"/>
                        <a:buChar char="•"/>
                      </a:pPr>
                      <a:r>
                        <a:rPr lang="en-IN" b="0" dirty="0" smtClean="0">
                          <a:solidFill>
                            <a:schemeClr val="tx1"/>
                          </a:solidFill>
                        </a:rPr>
                        <a:t>Manpower</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285750" indent="-285750">
                        <a:buFont typeface="Arial" panose="020B0604020202020204" pitchFamily="34" charset="0"/>
                        <a:buChar char="•"/>
                      </a:pP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indent="0">
                        <a:buFont typeface="Arial" panose="020B0604020202020204" pitchFamily="34" charset="0"/>
                        <a:buNone/>
                      </a:pPr>
                      <a:r>
                        <a:rPr lang="en-IN" b="0" dirty="0" err="1" smtClean="0">
                          <a:solidFill>
                            <a:schemeClr val="tx1"/>
                          </a:solidFill>
                        </a:rPr>
                        <a:t>i</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IN" b="0" dirty="0" smtClean="0">
                          <a:solidFill>
                            <a:schemeClr val="tx1"/>
                          </a:solidFill>
                        </a:rPr>
                        <a:t>Driver (self)</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6000.00</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74695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BUSINESS PLAN PROJECT</a:t>
            </a:r>
          </a:p>
        </p:txBody>
      </p:sp>
      <p:sp>
        <p:nvSpPr>
          <p:cNvPr id="3" name="Content Placeholder 2"/>
          <p:cNvSpPr>
            <a:spLocks noGrp="1"/>
          </p:cNvSpPr>
          <p:nvPr>
            <p:ph idx="1"/>
          </p:nvPr>
        </p:nvSpPr>
        <p:spPr/>
        <p:txBody>
          <a:bodyPr/>
          <a:lstStyle/>
          <a:p>
            <a:pPr marL="0" indent="0">
              <a:lnSpc>
                <a:spcPct val="150000"/>
              </a:lnSpc>
              <a:buNone/>
            </a:pPr>
            <a:r>
              <a:rPr lang="en-US" i="1" u="sng" dirty="0" smtClean="0"/>
              <a:t>DEF:-</a:t>
            </a:r>
            <a:r>
              <a:rPr lang="en-US" dirty="0" smtClean="0"/>
              <a:t> A Project proposal is a formal document that is presented by an entity to potential sponsors or donors or clients to receive approval for a project or receive funding for a project. It simply refers to a request for seeking financial assistance or the implementation of a project.</a:t>
            </a:r>
            <a:endParaRPr lang="en-US" i="1" u="sn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r>
              <a:rPr lang="en-IN" sz="4000" i="1" u="sng" dirty="0" err="1" smtClean="0">
                <a:solidFill>
                  <a:schemeClr val="tx1"/>
                </a:solidFill>
              </a:rPr>
              <a:t>Cont</a:t>
            </a:r>
            <a:r>
              <a:rPr lang="en-IN" sz="4000" i="1" u="sng" dirty="0" smtClean="0">
                <a:solidFill>
                  <a:schemeClr val="tx1"/>
                </a:solidFill>
              </a:rPr>
              <a:t>…</a:t>
            </a:r>
            <a:endParaRPr lang="en-IN" sz="4000" i="1" u="sng"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1420941"/>
              </p:ext>
            </p:extLst>
          </p:nvPr>
        </p:nvGraphicFramePr>
        <p:xfrm>
          <a:off x="482600" y="1700213"/>
          <a:ext cx="8229600" cy="370840"/>
        </p:xfrm>
        <a:graphic>
          <a:graphicData uri="http://schemas.openxmlformats.org/drawingml/2006/table">
            <a:tbl>
              <a:tblPr firstRow="1" bandRow="1">
                <a:tableStyleId>{5C22544A-7EE6-4342-B048-85BDC9FD1C3A}</a:tableStyleId>
              </a:tblPr>
              <a:tblGrid>
                <a:gridCol w="8229600"/>
              </a:tblGrid>
              <a:tr h="370840">
                <a:tc>
                  <a:txBody>
                    <a:bodyPr/>
                    <a:lstStyle/>
                    <a:p>
                      <a:pPr marL="285750" indent="-285750">
                        <a:buFont typeface="Arial" panose="020B0604020202020204" pitchFamily="34" charset="0"/>
                        <a:buChar char="•"/>
                      </a:pPr>
                      <a:r>
                        <a:rPr lang="en-IN" b="0" dirty="0" smtClean="0">
                          <a:solidFill>
                            <a:schemeClr val="tx1"/>
                          </a:solidFill>
                        </a:rPr>
                        <a:t>Other </a:t>
                      </a:r>
                      <a:r>
                        <a:rPr lang="en-IN" b="0" dirty="0" err="1" smtClean="0">
                          <a:solidFill>
                            <a:schemeClr val="tx1"/>
                          </a:solidFill>
                        </a:rPr>
                        <a:t>Expendiures</a:t>
                      </a:r>
                      <a:r>
                        <a:rPr lang="en-IN" b="0" baseline="0" dirty="0" smtClean="0">
                          <a:solidFill>
                            <a:schemeClr val="tx1"/>
                          </a:solidFill>
                        </a:rPr>
                        <a:t> per month</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54450601"/>
              </p:ext>
            </p:extLst>
          </p:nvPr>
        </p:nvGraphicFramePr>
        <p:xfrm>
          <a:off x="457200" y="2060848"/>
          <a:ext cx="8229600" cy="2296160"/>
        </p:xfrm>
        <a:graphic>
          <a:graphicData uri="http://schemas.openxmlformats.org/drawingml/2006/table">
            <a:tbl>
              <a:tblPr firstRow="1" bandRow="1">
                <a:tableStyleId>{5C22544A-7EE6-4342-B048-85BDC9FD1C3A}</a:tableStyleId>
              </a:tblPr>
              <a:tblGrid>
                <a:gridCol w="442392"/>
                <a:gridCol w="5044008"/>
                <a:gridCol w="2743200"/>
              </a:tblGrid>
              <a:tr h="370840">
                <a:tc>
                  <a:txBody>
                    <a:bodyPr/>
                    <a:lstStyle/>
                    <a:p>
                      <a:r>
                        <a:rPr lang="en-IN" b="0" dirty="0" err="1" smtClean="0">
                          <a:solidFill>
                            <a:schemeClr val="tx1"/>
                          </a:solidFill>
                        </a:rPr>
                        <a:t>i</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Electricity cost @Rs2/-</a:t>
                      </a:r>
                      <a:r>
                        <a:rPr lang="en-IN" b="0" baseline="0" dirty="0" smtClean="0">
                          <a:solidFill>
                            <a:schemeClr val="tx1"/>
                          </a:solidFill>
                        </a:rPr>
                        <a:t> per km (daily on road approximately 200 km</a:t>
                      </a:r>
                    </a:p>
                    <a:p>
                      <a:r>
                        <a:rPr lang="en-IN" b="0" baseline="0" dirty="0" err="1" smtClean="0">
                          <a:solidFill>
                            <a:schemeClr val="tx1"/>
                          </a:solidFill>
                        </a:rPr>
                        <a:t>Rs</a:t>
                      </a:r>
                      <a:r>
                        <a:rPr lang="en-IN" b="0" baseline="0" dirty="0" smtClean="0">
                          <a:solidFill>
                            <a:schemeClr val="tx1"/>
                          </a:solidFill>
                        </a:rPr>
                        <a:t>. 400/- daily * 25 days</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b="0" dirty="0" smtClean="0">
                          <a:solidFill>
                            <a:schemeClr val="tx1"/>
                          </a:solidFill>
                        </a:rPr>
                        <a:t>10,000.00</a:t>
                      </a:r>
                      <a:endParaRPr lang="en-IN"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Repairing &amp; Maintenance</a:t>
                      </a:r>
                      <a:r>
                        <a:rPr lang="en-IN" baseline="0" dirty="0" smtClean="0"/>
                        <a:t> @ </a:t>
                      </a:r>
                      <a:r>
                        <a:rPr lang="en-IN" baseline="0" dirty="0" err="1" smtClean="0"/>
                        <a:t>Rs</a:t>
                      </a:r>
                      <a:r>
                        <a:rPr lang="en-IN" baseline="0" dirty="0" smtClean="0"/>
                        <a:t>. 1/- per km * 25 days* 200km daily</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5,000.00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IN" dirty="0" smtClean="0"/>
                        <a:t>iii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Misc. Expenditure(parking fees, </a:t>
                      </a:r>
                      <a:r>
                        <a:rPr lang="en-IN" dirty="0" err="1" smtClean="0"/>
                        <a:t>taxes,octopi</a:t>
                      </a:r>
                      <a:r>
                        <a:rPr lang="en-IN" dirty="0" smtClean="0"/>
                        <a: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2,000.00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TOTAL:</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IN" dirty="0" smtClean="0"/>
                        <a:t>17,000.00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47452542"/>
              </p:ext>
            </p:extLst>
          </p:nvPr>
        </p:nvGraphicFramePr>
        <p:xfrm>
          <a:off x="457200" y="4365104"/>
          <a:ext cx="8229600" cy="525780"/>
        </p:xfrm>
        <a:graphic>
          <a:graphicData uri="http://schemas.openxmlformats.org/drawingml/2006/table">
            <a:tbl>
              <a:tblPr firstRow="1" firstCol="1" bandRow="1">
                <a:tableStyleId>{5C22544A-7EE6-4342-B048-85BDC9FD1C3A}</a:tableStyleId>
              </a:tblPr>
              <a:tblGrid>
                <a:gridCol w="8229600"/>
              </a:tblGrid>
              <a:tr h="360040">
                <a:tc>
                  <a:txBody>
                    <a:bodyPr/>
                    <a:lstStyle/>
                    <a:p>
                      <a:pPr marL="165100" indent="-171450" algn="l">
                        <a:lnSpc>
                          <a:spcPct val="115000"/>
                        </a:lnSpc>
                        <a:spcAft>
                          <a:spcPts val="0"/>
                        </a:spcAft>
                        <a:buFont typeface="Arial" panose="020B0604020202020204" pitchFamily="34" charset="0"/>
                        <a:buChar char="•"/>
                      </a:pPr>
                      <a:r>
                        <a:rPr lang="en-IN" sz="1800" b="0" dirty="0" smtClean="0">
                          <a:solidFill>
                            <a:schemeClr val="tx1"/>
                          </a:solidFill>
                          <a:effectLst/>
                        </a:rPr>
                        <a:t>Total </a:t>
                      </a:r>
                      <a:r>
                        <a:rPr lang="en-IN" sz="1800" b="0" dirty="0">
                          <a:solidFill>
                            <a:schemeClr val="tx1"/>
                          </a:solidFill>
                          <a:effectLst/>
                        </a:rPr>
                        <a:t>Investment </a:t>
                      </a:r>
                      <a:endParaRPr lang="en-IN" sz="1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6350" algn="l">
                        <a:lnSpc>
                          <a:spcPct val="115000"/>
                        </a:lnSpc>
                        <a:spcAft>
                          <a:spcPts val="0"/>
                        </a:spcAft>
                      </a:pPr>
                      <a:r>
                        <a:rPr lang="en-IN" sz="1200" dirty="0">
                          <a:effectLst/>
                        </a:rPr>
                        <a:t> </a:t>
                      </a:r>
                      <a:endParaRPr lang="en-I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02171289"/>
              </p:ext>
            </p:extLst>
          </p:nvPr>
        </p:nvGraphicFramePr>
        <p:xfrm>
          <a:off x="457200" y="4892715"/>
          <a:ext cx="8229599" cy="1848655"/>
        </p:xfrm>
        <a:graphic>
          <a:graphicData uri="http://schemas.openxmlformats.org/drawingml/2006/table">
            <a:tbl>
              <a:tblPr firstRow="1" firstCol="1" bandRow="1">
                <a:tableStyleId>{5C22544A-7EE6-4342-B048-85BDC9FD1C3A}</a:tableStyleId>
              </a:tblPr>
              <a:tblGrid>
                <a:gridCol w="723136"/>
                <a:gridCol w="248032"/>
                <a:gridCol w="4700382"/>
                <a:gridCol w="2558049"/>
              </a:tblGrid>
              <a:tr h="369731">
                <a:tc gridSpan="4">
                  <a:txBody>
                    <a:bodyPr/>
                    <a:lstStyle/>
                    <a:p>
                      <a:pPr indent="-6350" algn="ctr">
                        <a:lnSpc>
                          <a:spcPct val="115000"/>
                        </a:lnSpc>
                        <a:spcAft>
                          <a:spcPts val="0"/>
                        </a:spcAft>
                      </a:pPr>
                      <a:r>
                        <a:rPr lang="en-IN" sz="1200" dirty="0" smtClean="0">
                          <a:solidFill>
                            <a:schemeClr val="tx1"/>
                          </a:solidFill>
                          <a:effectLst/>
                        </a:rPr>
                        <a:t> </a:t>
                      </a:r>
                      <a:r>
                        <a:rPr lang="en-IN" sz="1800" dirty="0" smtClean="0">
                          <a:solidFill>
                            <a:schemeClr val="tx1"/>
                          </a:solidFill>
                          <a:effectLst/>
                        </a:rPr>
                        <a:t>Sources </a:t>
                      </a:r>
                      <a:r>
                        <a:rPr lang="en-IN" sz="1800" dirty="0">
                          <a:solidFill>
                            <a:schemeClr val="tx1"/>
                          </a:solidFill>
                          <a:effectLst/>
                        </a:rPr>
                        <a:t>of Finance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tr>
              <a:tr h="369731">
                <a:tc>
                  <a:txBody>
                    <a:bodyPr/>
                    <a:lstStyle/>
                    <a:p>
                      <a:pPr indent="-6350" algn="l">
                        <a:lnSpc>
                          <a:spcPct val="115000"/>
                        </a:lnSpc>
                        <a:spcAft>
                          <a:spcPts val="0"/>
                        </a:spcAft>
                      </a:pPr>
                      <a:r>
                        <a:rPr lang="en-IN" sz="1200" dirty="0">
                          <a:effectLst/>
                        </a:rPr>
                        <a:t> </a:t>
                      </a:r>
                      <a:endParaRPr lang="en-I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just">
                        <a:lnSpc>
                          <a:spcPct val="115000"/>
                        </a:lnSpc>
                        <a:spcAft>
                          <a:spcPts val="0"/>
                        </a:spcAft>
                      </a:pPr>
                      <a:r>
                        <a:rPr lang="en-IN" sz="1600" dirty="0" smtClean="0">
                          <a:solidFill>
                            <a:schemeClr val="dk1"/>
                          </a:solidFill>
                          <a:effectLst/>
                          <a:latin typeface="+mn-lt"/>
                          <a:ea typeface="+mn-ea"/>
                          <a:cs typeface="+mn-cs"/>
                        </a:rPr>
                        <a:t>A</a:t>
                      </a:r>
                      <a:endPar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3875" indent="-6350" algn="l">
                        <a:lnSpc>
                          <a:spcPct val="115000"/>
                        </a:lnSpc>
                        <a:spcAft>
                          <a:spcPts val="0"/>
                        </a:spcAft>
                      </a:pPr>
                      <a:r>
                        <a:rPr lang="en-IN" sz="1600" dirty="0">
                          <a:effectLst/>
                        </a:rPr>
                        <a:t>75% Loan from Financial   </a:t>
                      </a:r>
                      <a:endPar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effectLst/>
                        </a:rPr>
                        <a:t>1,27,125.00</a:t>
                      </a:r>
                      <a:r>
                        <a:rPr lang="en-IN" sz="1200" dirty="0">
                          <a:effectLst/>
                        </a:rPr>
                        <a:t> </a:t>
                      </a:r>
                      <a:endParaRPr lang="en-I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9731">
                <a:tc>
                  <a:txBody>
                    <a:bodyPr/>
                    <a:lstStyle/>
                    <a:p>
                      <a:pPr indent="-6350" algn="l">
                        <a:lnSpc>
                          <a:spcPct val="115000"/>
                        </a:lnSpc>
                        <a:spcAft>
                          <a:spcPts val="0"/>
                        </a:spcAft>
                      </a:pPr>
                      <a:r>
                        <a:rPr lang="en-IN" sz="1200" dirty="0">
                          <a:effectLst/>
                        </a:rPr>
                        <a:t> </a:t>
                      </a:r>
                      <a:endParaRPr lang="en-I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just">
                        <a:lnSpc>
                          <a:spcPct val="115000"/>
                        </a:lnSpc>
                        <a:spcAft>
                          <a:spcPts val="0"/>
                        </a:spcAft>
                      </a:pPr>
                      <a:r>
                        <a:rPr lang="en-IN" sz="1600" dirty="0" smtClean="0">
                          <a:solidFill>
                            <a:schemeClr val="dk1"/>
                          </a:solidFill>
                          <a:effectLst/>
                          <a:latin typeface="+mn-lt"/>
                          <a:ea typeface="+mn-ea"/>
                          <a:cs typeface="+mn-cs"/>
                        </a:rPr>
                        <a:t>B</a:t>
                      </a:r>
                      <a:endPar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3875" indent="-6350" algn="l">
                        <a:lnSpc>
                          <a:spcPct val="115000"/>
                        </a:lnSpc>
                        <a:spcAft>
                          <a:spcPts val="0"/>
                        </a:spcAft>
                      </a:pPr>
                      <a:r>
                        <a:rPr lang="en-IN" sz="1600" dirty="0">
                          <a:effectLst/>
                        </a:rPr>
                        <a:t>25% Own Contribution  </a:t>
                      </a:r>
                      <a:endPar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effectLst/>
                        </a:rPr>
                        <a:t>42,375.00</a:t>
                      </a:r>
                      <a:r>
                        <a:rPr lang="en-IN" sz="1200" dirty="0">
                          <a:effectLst/>
                        </a:rPr>
                        <a:t> </a:t>
                      </a:r>
                      <a:endParaRPr lang="en-I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9731">
                <a:tc>
                  <a:txBody>
                    <a:bodyPr/>
                    <a:lstStyle/>
                    <a:p>
                      <a:pPr indent="-6350" algn="l">
                        <a:lnSpc>
                          <a:spcPct val="115000"/>
                        </a:lnSpc>
                        <a:spcAft>
                          <a:spcPts val="0"/>
                        </a:spcAft>
                      </a:pPr>
                      <a:r>
                        <a:rPr lang="en-IN" sz="1200">
                          <a:effectLst/>
                        </a:rPr>
                        <a:t> </a:t>
                      </a:r>
                      <a:endPar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200">
                          <a:effectLst/>
                        </a:rPr>
                        <a:t> </a:t>
                      </a:r>
                      <a:endPar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3875" indent="-6350" algn="l">
                        <a:lnSpc>
                          <a:spcPct val="115000"/>
                        </a:lnSpc>
                        <a:spcAft>
                          <a:spcPts val="0"/>
                        </a:spcAft>
                      </a:pPr>
                      <a:r>
                        <a:rPr lang="en-IN" sz="1600" dirty="0">
                          <a:effectLst/>
                        </a:rPr>
                        <a:t>Total: </a:t>
                      </a:r>
                      <a:endPar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effectLst/>
                        </a:rPr>
                        <a:t>1,69,500.00</a:t>
                      </a:r>
                      <a:r>
                        <a:rPr lang="en-IN" sz="1200" dirty="0">
                          <a:effectLst/>
                        </a:rPr>
                        <a:t> </a:t>
                      </a:r>
                      <a:endParaRPr lang="en-I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9731">
                <a:tc>
                  <a:txBody>
                    <a:bodyPr/>
                    <a:lstStyle/>
                    <a:p>
                      <a:pPr indent="-6350" algn="l">
                        <a:lnSpc>
                          <a:spcPct val="115000"/>
                        </a:lnSpc>
                        <a:spcAft>
                          <a:spcPts val="0"/>
                        </a:spcAft>
                      </a:pPr>
                      <a:r>
                        <a:rPr lang="en-IN" sz="1200">
                          <a:effectLst/>
                        </a:rPr>
                        <a:t> </a:t>
                      </a:r>
                      <a:endPar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200">
                          <a:effectLst/>
                        </a:rPr>
                        <a:t> </a:t>
                      </a:r>
                      <a:endPar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indent="-6350" algn="ctr">
                        <a:lnSpc>
                          <a:spcPct val="115000"/>
                        </a:lnSpc>
                        <a:spcAft>
                          <a:spcPts val="0"/>
                        </a:spcAft>
                      </a:pPr>
                      <a:r>
                        <a:rPr lang="en-IN" sz="1600" dirty="0">
                          <a:effectLst/>
                        </a:rPr>
                        <a:t>(7% interest subsidy on loan amount under ANULM, Government) ) </a:t>
                      </a:r>
                      <a:endPar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r>
            </a:tbl>
          </a:graphicData>
        </a:graphic>
      </p:graphicFrame>
      <p:sp>
        <p:nvSpPr>
          <p:cNvPr id="9" name="Rectangle 1"/>
          <p:cNvSpPr>
            <a:spLocks noChangeArrowheads="1"/>
          </p:cNvSpPr>
          <p:nvPr/>
        </p:nvSpPr>
        <p:spPr bwMode="auto">
          <a:xfrm>
            <a:off x="1579563" y="515671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43629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113" y="692696"/>
            <a:ext cx="8229600" cy="722344"/>
          </a:xfrm>
        </p:spPr>
        <p:txBody>
          <a:bodyPr>
            <a:normAutofit/>
          </a:bodyPr>
          <a:lstStyle/>
          <a:p>
            <a:r>
              <a:rPr lang="en-IN" sz="3600" i="1" u="sng" dirty="0" err="1" smtClean="0">
                <a:solidFill>
                  <a:schemeClr val="tx1"/>
                </a:solidFill>
              </a:rPr>
              <a:t>Cont</a:t>
            </a:r>
            <a:r>
              <a:rPr lang="en-IN" sz="3600" i="1" u="sng" dirty="0" smtClean="0">
                <a:solidFill>
                  <a:schemeClr val="tx1"/>
                </a:solidFill>
              </a:rPr>
              <a:t>…</a:t>
            </a:r>
            <a:endParaRPr lang="en-IN" sz="3600" i="1" u="sng"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3201802"/>
              </p:ext>
            </p:extLst>
          </p:nvPr>
        </p:nvGraphicFramePr>
        <p:xfrm>
          <a:off x="460113" y="1700808"/>
          <a:ext cx="8229600" cy="4186709"/>
        </p:xfrm>
        <a:graphic>
          <a:graphicData uri="http://schemas.openxmlformats.org/drawingml/2006/table">
            <a:tbl>
              <a:tblPr firstRow="1" firstCol="1" bandRow="1">
                <a:tableStyleId>{5C22544A-7EE6-4342-B048-85BDC9FD1C3A}</a:tableStyleId>
              </a:tblPr>
              <a:tblGrid>
                <a:gridCol w="683875"/>
                <a:gridCol w="7545725"/>
              </a:tblGrid>
              <a:tr h="2315333">
                <a:tc>
                  <a:txBody>
                    <a:bodyPr/>
                    <a:lstStyle/>
                    <a:p>
                      <a:pPr indent="-6350" algn="ctr">
                        <a:lnSpc>
                          <a:spcPct val="115000"/>
                        </a:lnSpc>
                        <a:spcAft>
                          <a:spcPts val="0"/>
                        </a:spcAft>
                      </a:pPr>
                      <a:r>
                        <a:rPr lang="en-IN" sz="1200" dirty="0">
                          <a:effectLst/>
                        </a:rPr>
                        <a:t> </a:t>
                      </a:r>
                      <a:endParaRPr lang="en-IN"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00000"/>
                        </a:lnSpc>
                        <a:spcAft>
                          <a:spcPts val="170"/>
                        </a:spcAft>
                      </a:pPr>
                      <a:r>
                        <a:rPr lang="en-IN" sz="1600" dirty="0">
                          <a:solidFill>
                            <a:schemeClr val="tx1"/>
                          </a:solidFill>
                          <a:effectLst/>
                        </a:rPr>
                        <a:t>REVENUE:  </a:t>
                      </a:r>
                    </a:p>
                    <a:p>
                      <a:pPr indent="-6350" algn="l">
                        <a:lnSpc>
                          <a:spcPct val="115000"/>
                        </a:lnSpc>
                        <a:spcAft>
                          <a:spcPts val="0"/>
                        </a:spcAft>
                      </a:pPr>
                      <a:r>
                        <a:rPr lang="en-IN" sz="1600" dirty="0">
                          <a:solidFill>
                            <a:schemeClr val="tx1"/>
                          </a:solidFill>
                          <a:effectLst/>
                        </a:rPr>
                        <a:t>E - Rickshaw will operate mainly in urban, Semi Urban or in Rural area in short distance, where other  road public communication is not available, its operational area is minimum of two to five Km. The proposed E-</a:t>
                      </a:r>
                      <a:r>
                        <a:rPr lang="en-IN" sz="1600" dirty="0" err="1">
                          <a:solidFill>
                            <a:schemeClr val="tx1"/>
                          </a:solidFill>
                          <a:effectLst/>
                        </a:rPr>
                        <a:t>Ricksw’s</a:t>
                      </a:r>
                      <a:r>
                        <a:rPr lang="en-IN" sz="1600" dirty="0">
                          <a:solidFill>
                            <a:schemeClr val="tx1"/>
                          </a:solidFill>
                          <a:effectLst/>
                        </a:rPr>
                        <a:t> operational area is 2-5 KM, hardly 5 to 10 </a:t>
                      </a:r>
                      <a:r>
                        <a:rPr lang="en-IN" sz="1600" dirty="0" err="1">
                          <a:solidFill>
                            <a:schemeClr val="tx1"/>
                          </a:solidFill>
                          <a:effectLst/>
                        </a:rPr>
                        <a:t>hrs</a:t>
                      </a:r>
                      <a:r>
                        <a:rPr lang="en-IN" sz="1600" dirty="0">
                          <a:solidFill>
                            <a:schemeClr val="tx1"/>
                          </a:solidFill>
                          <a:effectLst/>
                        </a:rPr>
                        <a:t> Journey. Total daily on roads 30 KM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63305">
                <a:tc>
                  <a:txBody>
                    <a:bodyPr/>
                    <a:lstStyle/>
                    <a:p>
                      <a:pPr indent="-6350" algn="l">
                        <a:lnSpc>
                          <a:spcPct val="115000"/>
                        </a:lnSpc>
                        <a:spcAft>
                          <a:spcPts val="0"/>
                        </a:spcAft>
                      </a:pPr>
                      <a:r>
                        <a:rPr lang="en-IN" sz="1200">
                          <a:effectLst/>
                        </a:rPr>
                        <a:t> </a:t>
                      </a:r>
                      <a:endPar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effectLst/>
                        </a:rPr>
                        <a:t>Daily 30 KM trip : Average passenger 03 per X Rs.10/-X 25 trip =  Rs.1500/- per day </a:t>
                      </a:r>
                      <a:endPar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9754">
                <a:tc>
                  <a:txBody>
                    <a:bodyPr/>
                    <a:lstStyle/>
                    <a:p>
                      <a:pPr indent="-6350" algn="l">
                        <a:lnSpc>
                          <a:spcPct val="115000"/>
                        </a:lnSpc>
                        <a:spcAft>
                          <a:spcPts val="0"/>
                        </a:spcAft>
                      </a:pPr>
                      <a:r>
                        <a:rPr lang="en-IN" sz="1200">
                          <a:effectLst/>
                        </a:rPr>
                        <a:t> </a:t>
                      </a:r>
                      <a:endPar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effectLst/>
                        </a:rPr>
                        <a:t>Monthly Revenue Rs.1500/- X 25 working days =                                        </a:t>
                      </a:r>
                      <a:r>
                        <a:rPr lang="en-IN" sz="1600" dirty="0" err="1">
                          <a:effectLst/>
                        </a:rPr>
                        <a:t>Rs</a:t>
                      </a:r>
                      <a:r>
                        <a:rPr lang="en-IN" sz="1600" dirty="0">
                          <a:effectLst/>
                        </a:rPr>
                        <a:t>. 37,500.00 </a:t>
                      </a:r>
                      <a:endPar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58317">
                <a:tc>
                  <a:txBody>
                    <a:bodyPr/>
                    <a:lstStyle/>
                    <a:p>
                      <a:pPr indent="-6350" algn="l">
                        <a:lnSpc>
                          <a:spcPct val="115000"/>
                        </a:lnSpc>
                        <a:spcAft>
                          <a:spcPts val="0"/>
                        </a:spcAft>
                      </a:pPr>
                      <a:r>
                        <a:rPr lang="en-IN" sz="1200">
                          <a:effectLst/>
                        </a:rPr>
                        <a:t> </a:t>
                      </a:r>
                      <a:endParaRPr lang="en-IN"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effectLst/>
                        </a:rPr>
                        <a:t>Yearly Revenue:                                                                                          </a:t>
                      </a:r>
                      <a:r>
                        <a:rPr lang="en-IN" sz="1600" dirty="0" err="1">
                          <a:effectLst/>
                        </a:rPr>
                        <a:t>Rs</a:t>
                      </a:r>
                      <a:r>
                        <a:rPr lang="en-IN" sz="1600" dirty="0">
                          <a:effectLst/>
                        </a:rPr>
                        <a:t>. 4,50,000.00 </a:t>
                      </a:r>
                      <a:endParaRPr lang="en-IN"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ectangle 1"/>
          <p:cNvSpPr>
            <a:spLocks noChangeArrowheads="1"/>
          </p:cNvSpPr>
          <p:nvPr/>
        </p:nvSpPr>
        <p:spPr bwMode="auto">
          <a:xfrm>
            <a:off x="-1364575" y="-974923"/>
            <a:ext cx="1187913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 </a:t>
            </a:r>
            <a:endParaRPr kumimoji="0" lang="en-US"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046711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r>
              <a:rPr lang="en-IN" sz="3600" i="1" u="sng" dirty="0" smtClean="0">
                <a:solidFill>
                  <a:schemeClr val="tx1"/>
                </a:solidFill>
              </a:rPr>
              <a:t>Cont..</a:t>
            </a:r>
            <a:endParaRPr lang="en-IN" sz="3600" i="1" u="sng" dirty="0">
              <a:solidFill>
                <a:schemeClr val="tx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40185879"/>
              </p:ext>
            </p:extLst>
          </p:nvPr>
        </p:nvGraphicFramePr>
        <p:xfrm>
          <a:off x="457201" y="1484787"/>
          <a:ext cx="8075239" cy="5146562"/>
        </p:xfrm>
        <a:graphic>
          <a:graphicData uri="http://schemas.openxmlformats.org/drawingml/2006/table">
            <a:tbl>
              <a:tblPr firstRow="1" firstCol="1" bandRow="1">
                <a:tableStyleId>{5C22544A-7EE6-4342-B048-85BDC9FD1C3A}</a:tableStyleId>
              </a:tblPr>
              <a:tblGrid>
                <a:gridCol w="535720"/>
                <a:gridCol w="486420"/>
                <a:gridCol w="3225002"/>
                <a:gridCol w="1815039"/>
                <a:gridCol w="2013058"/>
              </a:tblGrid>
              <a:tr h="382193">
                <a:tc gridSpan="5">
                  <a:txBody>
                    <a:bodyPr/>
                    <a:lstStyle/>
                    <a:p>
                      <a:pPr marL="285750" indent="-285750" algn="l">
                        <a:lnSpc>
                          <a:spcPct val="115000"/>
                        </a:lnSpc>
                        <a:spcAft>
                          <a:spcPts val="0"/>
                        </a:spcAft>
                        <a:buFont typeface="Arial" panose="020B0604020202020204" pitchFamily="34" charset="0"/>
                        <a:buChar char="•"/>
                      </a:pPr>
                      <a:r>
                        <a:rPr lang="en-IN" sz="1800" dirty="0" smtClean="0">
                          <a:solidFill>
                            <a:schemeClr val="tx1"/>
                          </a:solidFill>
                          <a:effectLst/>
                        </a:rPr>
                        <a:t>PROFITABILITY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indent="-6350" algn="l">
                        <a:lnSpc>
                          <a:spcPct val="115000"/>
                        </a:lnSpc>
                        <a:spcAft>
                          <a:spcPts val="0"/>
                        </a:spcAft>
                      </a:pP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IN"/>
                    </a:p>
                  </a:txBody>
                  <a:tcPr/>
                </a:tc>
                <a:tc hMerge="1">
                  <a:txBody>
                    <a:bodyPr/>
                    <a:lstStyle/>
                    <a:p>
                      <a:pPr indent="-6350" algn="l">
                        <a:lnSpc>
                          <a:spcPct val="115000"/>
                        </a:lnSpc>
                        <a:spcAft>
                          <a:spcPts val="0"/>
                        </a:spcAft>
                      </a:pP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indent="-6350" algn="l">
                        <a:lnSpc>
                          <a:spcPct val="115000"/>
                        </a:lnSpc>
                        <a:spcAft>
                          <a:spcPts val="0"/>
                        </a:spcAft>
                      </a:pP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256">
                <a:tc>
                  <a:txBody>
                    <a:bodyPr/>
                    <a:lstStyle/>
                    <a:p>
                      <a:pPr indent="-6350" algn="l">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ctr">
                        <a:lnSpc>
                          <a:spcPct val="115000"/>
                        </a:lnSpc>
                        <a:spcAft>
                          <a:spcPts val="0"/>
                        </a:spcAft>
                      </a:pPr>
                      <a:r>
                        <a:rPr lang="en-IN" sz="1800">
                          <a:effectLst/>
                        </a:rPr>
                        <a:t>   Amount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256">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A.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dirty="0">
                          <a:effectLst/>
                        </a:rPr>
                        <a:t>Yearly Revenue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4,50,000.00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256">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B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dirty="0">
                          <a:effectLst/>
                        </a:rPr>
                        <a:t>Expenditures :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256">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dirty="0">
                          <a:effectLst/>
                        </a:rPr>
                        <a:t>Manpower: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72,000.00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256">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dirty="0">
                          <a:effectLst/>
                        </a:rPr>
                        <a:t>Electricity Cost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1,20,000.00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70240">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dirty="0">
                          <a:effectLst/>
                        </a:rPr>
                        <a:t>Maintenance cost/Miscellaneous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dirty="0">
                          <a:effectLst/>
                        </a:rPr>
                        <a:t>84,000.00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74314">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a:effectLst/>
                        </a:rPr>
                        <a:t>Depreciation (straight line method)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dirty="0">
                          <a:effectLst/>
                        </a:rPr>
                        <a:t>32,000.00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256">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C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a:effectLst/>
                        </a:rPr>
                        <a:t>Total Expenditures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dirty="0">
                          <a:effectLst/>
                        </a:rPr>
                        <a:t>308,000.00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7256">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D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a:effectLst/>
                        </a:rPr>
                        <a:t>Gross Profit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dirty="0">
                          <a:effectLst/>
                        </a:rPr>
                        <a:t>2,26,000.00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70240">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E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a:effectLst/>
                        </a:rPr>
                        <a:t>Interest on Loan on Rs 1,27, 125/- @ 12 %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dirty="0">
                          <a:effectLst/>
                        </a:rPr>
                        <a:t>15,255.00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10769">
                <a:tc>
                  <a:txBody>
                    <a:bodyPr/>
                    <a:lstStyle/>
                    <a:p>
                      <a:pPr indent="-6350" algn="l">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800">
                          <a:effectLst/>
                        </a:rPr>
                        <a:t>F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4020" indent="-6350" algn="l">
                        <a:lnSpc>
                          <a:spcPct val="115000"/>
                        </a:lnSpc>
                        <a:spcAft>
                          <a:spcPts val="0"/>
                        </a:spcAft>
                      </a:pPr>
                      <a:r>
                        <a:rPr lang="en-IN" sz="1800">
                          <a:effectLst/>
                        </a:rPr>
                        <a:t>Net Profit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r">
                        <a:lnSpc>
                          <a:spcPct val="115000"/>
                        </a:lnSpc>
                        <a:spcAft>
                          <a:spcPts val="0"/>
                        </a:spcAft>
                      </a:pPr>
                      <a:r>
                        <a:rPr lang="en-IN" sz="1800" dirty="0">
                          <a:effectLst/>
                        </a:rPr>
                        <a:t>1,42,000.00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5800528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a:bodyPr>
          <a:lstStyle/>
          <a:p>
            <a:r>
              <a:rPr lang="en-IN" sz="3600" i="1" u="sng" dirty="0" err="1" smtClean="0">
                <a:solidFill>
                  <a:schemeClr val="tx1"/>
                </a:solidFill>
              </a:rPr>
              <a:t>Cont</a:t>
            </a:r>
            <a:r>
              <a:rPr lang="en-IN" sz="3600" i="1" u="sng" dirty="0" smtClean="0">
                <a:solidFill>
                  <a:schemeClr val="tx1"/>
                </a:solidFill>
              </a:rPr>
              <a:t>…</a:t>
            </a:r>
            <a:endParaRPr lang="en-IN" sz="3600" i="1" u="sng"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4322940"/>
              </p:ext>
            </p:extLst>
          </p:nvPr>
        </p:nvGraphicFramePr>
        <p:xfrm>
          <a:off x="539551" y="1556790"/>
          <a:ext cx="7776866" cy="4968558"/>
        </p:xfrm>
        <a:graphic>
          <a:graphicData uri="http://schemas.openxmlformats.org/drawingml/2006/table">
            <a:tbl>
              <a:tblPr firstRow="1" firstCol="1" bandRow="1">
                <a:tableStyleId>{5C22544A-7EE6-4342-B048-85BDC9FD1C3A}</a:tableStyleId>
              </a:tblPr>
              <a:tblGrid>
                <a:gridCol w="515926"/>
                <a:gridCol w="468448"/>
                <a:gridCol w="3105840"/>
                <a:gridCol w="1747975"/>
                <a:gridCol w="1938677"/>
              </a:tblGrid>
              <a:tr h="552062">
                <a:tc>
                  <a:txBody>
                    <a:bodyPr/>
                    <a:lstStyle/>
                    <a:p>
                      <a:pPr indent="-6350" algn="l">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dirty="0">
                          <a:solidFill>
                            <a:schemeClr val="tx1"/>
                          </a:solidFill>
                          <a:effectLst/>
                        </a:rPr>
                        <a:t>G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14020" indent="-6350" algn="l">
                        <a:lnSpc>
                          <a:spcPct val="115000"/>
                        </a:lnSpc>
                        <a:spcAft>
                          <a:spcPts val="0"/>
                        </a:spcAft>
                      </a:pPr>
                      <a:r>
                        <a:rPr lang="en-IN" sz="1800" dirty="0">
                          <a:solidFill>
                            <a:schemeClr val="tx1"/>
                          </a:solidFill>
                          <a:effectLst/>
                        </a:rPr>
                        <a:t>Cash Flow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dirty="0">
                          <a:solidFill>
                            <a:schemeClr val="tx1"/>
                          </a:solidFill>
                          <a:effectLst/>
                        </a:rPr>
                        <a:t>1,74,000.00</a:t>
                      </a: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062">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14020" indent="-6350" algn="l">
                        <a:lnSpc>
                          <a:spcPct val="115000"/>
                        </a:lnSpc>
                        <a:spcAft>
                          <a:spcPts val="0"/>
                        </a:spcAft>
                      </a:pPr>
                      <a:r>
                        <a:rPr lang="en-IN" sz="1800" dirty="0">
                          <a:effectLst/>
                        </a:rPr>
                        <a:t>FINANCIAL ANYLASIS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062">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effectLst/>
                        </a:rPr>
                        <a:t>G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14020" indent="-6350" algn="l">
                        <a:lnSpc>
                          <a:spcPct val="115000"/>
                        </a:lnSpc>
                        <a:spcAft>
                          <a:spcPts val="0"/>
                        </a:spcAft>
                      </a:pPr>
                      <a:r>
                        <a:rPr lang="en-IN" sz="1800" dirty="0">
                          <a:effectLst/>
                        </a:rPr>
                        <a:t>Payback period: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1.20 months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062">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effectLst/>
                        </a:rPr>
                        <a:t>H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14020" indent="-6350" algn="l">
                        <a:lnSpc>
                          <a:spcPct val="115000"/>
                        </a:lnSpc>
                        <a:spcAft>
                          <a:spcPts val="0"/>
                        </a:spcAft>
                      </a:pPr>
                      <a:r>
                        <a:rPr lang="en-IN" sz="1800" dirty="0">
                          <a:effectLst/>
                        </a:rPr>
                        <a:t>BEP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062">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14020" indent="-6350" algn="l">
                        <a:lnSpc>
                          <a:spcPct val="115000"/>
                        </a:lnSpc>
                        <a:spcAft>
                          <a:spcPts val="0"/>
                        </a:spcAft>
                      </a:pPr>
                      <a:r>
                        <a:rPr lang="en-IN" sz="1800" dirty="0">
                          <a:effectLst/>
                        </a:rPr>
                        <a:t>Fixed Cost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062">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14020" indent="-6350" algn="l">
                        <a:lnSpc>
                          <a:spcPct val="115000"/>
                        </a:lnSpc>
                        <a:spcAft>
                          <a:spcPts val="0"/>
                        </a:spcAft>
                      </a:pPr>
                      <a:r>
                        <a:rPr lang="en-IN" sz="1800" dirty="0">
                          <a:effectLst/>
                        </a:rPr>
                        <a:t>Fixed Overheads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62,400.00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062">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14020" indent="-6350" algn="l">
                        <a:lnSpc>
                          <a:spcPct val="115000"/>
                        </a:lnSpc>
                        <a:spcAft>
                          <a:spcPts val="0"/>
                        </a:spcAft>
                      </a:pPr>
                      <a:r>
                        <a:rPr lang="en-IN" sz="1800">
                          <a:effectLst/>
                        </a:rPr>
                        <a:t>Depreciation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dirty="0">
                          <a:effectLst/>
                        </a:rPr>
                        <a:t>32,000.00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062">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4765" indent="-6350" algn="r">
                        <a:lnSpc>
                          <a:spcPct val="115000"/>
                        </a:lnSpc>
                        <a:spcAft>
                          <a:spcPts val="0"/>
                        </a:spcAft>
                      </a:pPr>
                      <a:r>
                        <a:rPr lang="en-IN" sz="1800">
                          <a:effectLst/>
                        </a:rPr>
                        <a:t>Interest @ 12% Per annum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dirty="0">
                          <a:effectLst/>
                        </a:rPr>
                        <a:t>15,255.00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2062">
                <a:tc>
                  <a:txBody>
                    <a:bodyPr/>
                    <a:lstStyle/>
                    <a:p>
                      <a:pPr indent="-6350" algn="l">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effectLst/>
                        </a:rPr>
                        <a:t>I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14020" indent="-6350" algn="l">
                        <a:lnSpc>
                          <a:spcPct val="115000"/>
                        </a:lnSpc>
                        <a:spcAft>
                          <a:spcPts val="0"/>
                        </a:spcAft>
                      </a:pPr>
                      <a:r>
                        <a:rPr lang="en-IN" sz="1800">
                          <a:effectLst/>
                        </a:rPr>
                        <a:t>Total: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dirty="0">
                          <a:effectLst/>
                        </a:rPr>
                        <a:t>109655.00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552469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r>
              <a:rPr lang="en-IN" sz="3600" i="1" u="sng" dirty="0" err="1" smtClean="0">
                <a:solidFill>
                  <a:schemeClr val="tx1"/>
                </a:solidFill>
              </a:rPr>
              <a:t>Cont</a:t>
            </a:r>
            <a:r>
              <a:rPr lang="en-IN" sz="3600" i="1" u="sng" dirty="0" smtClean="0">
                <a:solidFill>
                  <a:schemeClr val="tx1"/>
                </a:solidFill>
              </a:rPr>
              <a:t>…</a:t>
            </a:r>
            <a:endParaRPr lang="en-IN" sz="3600" i="1" u="sng"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2549927"/>
              </p:ext>
            </p:extLst>
          </p:nvPr>
        </p:nvGraphicFramePr>
        <p:xfrm>
          <a:off x="755576" y="1526201"/>
          <a:ext cx="7126478" cy="4289615"/>
        </p:xfrm>
        <a:graphic>
          <a:graphicData uri="http://schemas.openxmlformats.org/drawingml/2006/table">
            <a:tbl>
              <a:tblPr firstRow="1" firstCol="1" bandRow="1">
                <a:tableStyleId>{5C22544A-7EE6-4342-B048-85BDC9FD1C3A}</a:tableStyleId>
              </a:tblPr>
              <a:tblGrid>
                <a:gridCol w="459772"/>
                <a:gridCol w="3048325"/>
                <a:gridCol w="1715605"/>
                <a:gridCol w="1902776"/>
              </a:tblGrid>
              <a:tr h="1422817">
                <a:tc>
                  <a:txBody>
                    <a:bodyPr/>
                    <a:lstStyle/>
                    <a:p>
                      <a:pPr indent="-6350" algn="l">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4765" indent="-6350" algn="r">
                        <a:lnSpc>
                          <a:spcPct val="100000"/>
                        </a:lnSpc>
                        <a:spcAft>
                          <a:spcPts val="0"/>
                        </a:spcAft>
                      </a:pPr>
                      <a:r>
                        <a:rPr lang="en-IN" sz="1800" dirty="0">
                          <a:solidFill>
                            <a:schemeClr val="tx1"/>
                          </a:solidFill>
                          <a:effectLst/>
                        </a:rPr>
                        <a:t>Fixed Cost X100/Fixed Cost + </a:t>
                      </a:r>
                    </a:p>
                    <a:p>
                      <a:pPr marL="414020" indent="-6350" algn="l">
                        <a:lnSpc>
                          <a:spcPct val="115000"/>
                        </a:lnSpc>
                        <a:spcAft>
                          <a:spcPts val="0"/>
                        </a:spcAft>
                      </a:pPr>
                      <a:r>
                        <a:rPr lang="en-IN" sz="1800" dirty="0">
                          <a:solidFill>
                            <a:schemeClr val="tx1"/>
                          </a:solidFill>
                          <a:effectLst/>
                        </a:rPr>
                        <a:t>Net profit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a:effectLst/>
                        </a:rPr>
                        <a:t> </a:t>
                      </a:r>
                      <a:endParaRPr lang="en-IN"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25551">
                <a:tc>
                  <a:txBody>
                    <a:bodyPr/>
                    <a:lstStyle/>
                    <a:p>
                      <a:pPr indent="-6350" algn="l">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dirty="0">
                          <a:effectLst/>
                        </a:rPr>
                        <a:t> Rs.109655 X100/Rs.251655.00</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49655" indent="-337820" algn="l">
                        <a:lnSpc>
                          <a:spcPct val="115000"/>
                        </a:lnSpc>
                        <a:spcAft>
                          <a:spcPts val="0"/>
                        </a:spcAft>
                      </a:pPr>
                      <a:r>
                        <a:rPr lang="en-IN" sz="1800" dirty="0">
                          <a:effectLst/>
                        </a:rPr>
                        <a:t>43.57% on Sales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41247">
                <a:tc>
                  <a:txBody>
                    <a:bodyPr/>
                    <a:lstStyle/>
                    <a:p>
                      <a:pPr indent="-6350" algn="l">
                        <a:lnSpc>
                          <a:spcPct val="115000"/>
                        </a:lnSpc>
                        <a:spcAft>
                          <a:spcPts val="0"/>
                        </a:spcAft>
                      </a:pPr>
                      <a:r>
                        <a:rPr lang="en-IN" sz="1800" dirty="0">
                          <a:solidFill>
                            <a:schemeClr val="tx1"/>
                          </a:solidFill>
                          <a:effectLst/>
                        </a:rPr>
                        <a:t>J</a:t>
                      </a: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ctr">
                        <a:lnSpc>
                          <a:spcPct val="115000"/>
                        </a:lnSpc>
                        <a:spcAft>
                          <a:spcPts val="0"/>
                        </a:spcAft>
                      </a:pPr>
                      <a:r>
                        <a:rPr lang="en-IN" sz="1800" dirty="0">
                          <a:effectLst/>
                        </a:rPr>
                        <a:t>By Return of ( Yearly)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dirty="0">
                          <a:effectLst/>
                        </a:rPr>
                        <a:t>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800" dirty="0">
                          <a:effectLst/>
                        </a:rPr>
                        <a:t>Rs,196875/- </a:t>
                      </a:r>
                      <a:endParaRPr lang="en-I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1760"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ectangle 1"/>
          <p:cNvSpPr>
            <a:spLocks noChangeArrowheads="1"/>
          </p:cNvSpPr>
          <p:nvPr/>
        </p:nvSpPr>
        <p:spPr bwMode="auto">
          <a:xfrm>
            <a:off x="539552" y="5722683"/>
            <a:ext cx="7428637"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endParaRPr kumimoji="0" lang="en-US" sz="11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r>
              <a:rPr kumimoji="0" lang="en-US"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((Interest</a:t>
            </a:r>
            <a:r>
              <a:rPr kumimoji="0" lang="en-US" b="1" i="0" u="none" strike="noStrike" cap="none" normalizeH="0" dirty="0" smtClean="0">
                <a:ln>
                  <a:noFill/>
                </a:ln>
                <a:solidFill>
                  <a:srgbClr val="000000"/>
                </a:solidFill>
                <a:effectLst/>
                <a:latin typeface="Arial" panose="020B0604020202020204" pitchFamily="34" charset="0"/>
                <a:ea typeface="Times New Roman" panose="02020603050405020304" pitchFamily="18" charset="0"/>
              </a:rPr>
              <a:t> subsidy  @7% pa on loan amount under National Urban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rgbClr val="000000"/>
                </a:solidFill>
                <a:effectLst/>
                <a:latin typeface="Arial" panose="020B0604020202020204" pitchFamily="34" charset="0"/>
                <a:ea typeface="Times New Roman" panose="02020603050405020304" pitchFamily="18" charset="0"/>
              </a:rPr>
              <a:t> Livelihoods Mission (NULM))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565557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PROJECT REPORT ON</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lgn="ctr">
              <a:buNone/>
            </a:pPr>
            <a:r>
              <a:rPr lang="en-US" dirty="0" smtClean="0"/>
              <a:t> </a:t>
            </a:r>
            <a:r>
              <a:rPr lang="en-US" b="1" u="sng" dirty="0" smtClean="0"/>
              <a:t>TWO WHEELER MOTOR GARAGE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48648"/>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1341438"/>
          <a:ext cx="8229600" cy="741680"/>
        </p:xfrm>
        <a:graphic>
          <a:graphicData uri="http://schemas.openxmlformats.org/drawingml/2006/table">
            <a:tbl>
              <a:tblPr firstRow="1" bandRow="1">
                <a:tableStyleId>{5C22544A-7EE6-4342-B048-85BDC9FD1C3A}</a:tableStyleId>
              </a:tblPr>
              <a:tblGrid>
                <a:gridCol w="8229600"/>
              </a:tblGrid>
              <a:tr h="370840">
                <a:tc>
                  <a:txBody>
                    <a:bodyPr/>
                    <a:lstStyle/>
                    <a:p>
                      <a:r>
                        <a:rPr lang="en-US" dirty="0" smtClean="0">
                          <a:solidFill>
                            <a:schemeClr val="tx1"/>
                          </a:solidFill>
                        </a:rPr>
                        <a:t>PROJECT</a:t>
                      </a:r>
                      <a:r>
                        <a:rPr lang="en-US" baseline="0" dirty="0" smtClean="0">
                          <a:solidFill>
                            <a:schemeClr val="tx1"/>
                          </a:solidFill>
                        </a:rPr>
                        <a:t> ON REPAIRING &amp; SERVICING OF TWO-WHEELERS(SEP-1)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solidFill>
                            <a:schemeClr val="tx1"/>
                          </a:solidFill>
                        </a:rPr>
                        <a:t>HIGHLIGHT OF PROJECT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 name="Table 4"/>
          <p:cNvGraphicFramePr>
            <a:graphicFrameLocks noGrp="1"/>
          </p:cNvGraphicFramePr>
          <p:nvPr/>
        </p:nvGraphicFramePr>
        <p:xfrm>
          <a:off x="467545" y="2132856"/>
          <a:ext cx="8208912" cy="4450080"/>
        </p:xfrm>
        <a:graphic>
          <a:graphicData uri="http://schemas.openxmlformats.org/drawingml/2006/table">
            <a:tbl>
              <a:tblPr firstRow="1" bandRow="1">
                <a:tableStyleId>{5C22544A-7EE6-4342-B048-85BDC9FD1C3A}</a:tableStyleId>
              </a:tblPr>
              <a:tblGrid>
                <a:gridCol w="504055"/>
                <a:gridCol w="4968553"/>
                <a:gridCol w="2736304"/>
              </a:tblGrid>
              <a:tr h="370840">
                <a:tc>
                  <a:txBody>
                    <a:bodyPr/>
                    <a:lstStyle/>
                    <a:p>
                      <a:r>
                        <a:rPr lang="en-US" b="0" dirty="0" smtClean="0">
                          <a:solidFill>
                            <a:schemeClr val="tx1"/>
                          </a:solidFill>
                        </a:rPr>
                        <a:t>A. </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NAME OF THE UNIT</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As per </a:t>
                      </a:r>
                      <a:r>
                        <a:rPr lang="en-US" b="0" dirty="0" err="1" smtClean="0">
                          <a:solidFill>
                            <a:schemeClr val="tx1"/>
                          </a:solidFill>
                        </a:rPr>
                        <a:t>Udhog</a:t>
                      </a:r>
                      <a:r>
                        <a:rPr lang="en-US" b="0" dirty="0" smtClean="0">
                          <a:solidFill>
                            <a:schemeClr val="tx1"/>
                          </a:solidFill>
                        </a:rPr>
                        <a:t>  </a:t>
                      </a:r>
                      <a:r>
                        <a:rPr lang="en-US" b="0" dirty="0" err="1" smtClean="0">
                          <a:solidFill>
                            <a:schemeClr val="tx1"/>
                          </a:solidFill>
                        </a:rPr>
                        <a:t>Aadhar</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CONSTITUTION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 Proprietorship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PROMOTER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Skill Knowledge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III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PROPSED LOCATION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Urban/Semi</a:t>
                      </a:r>
                      <a:r>
                        <a:rPr lang="en-US" baseline="0" dirty="0" smtClean="0"/>
                        <a:t> urban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B.</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TOTAL PROJECT INVESTMENT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FIXED CAPITAL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Rs. 1,18000.00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WORKING CAPITAL REQUIRMENT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Rs. 82,000.00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III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TOTAL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Rs. 2,00,000.00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IV</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MEANS</a:t>
                      </a:r>
                      <a:r>
                        <a:rPr lang="en-US" baseline="0" dirty="0" smtClean="0"/>
                        <a:t> OF FINANCE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V</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PROMOTERS CONTRIBUTION @25%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Rs. 50,000.00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VI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BANK LOAN @75%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Rs.</a:t>
                      </a:r>
                      <a:r>
                        <a:rPr lang="en-US" baseline="0" dirty="0" smtClean="0"/>
                        <a:t> 1,50,000.00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VII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TOTAL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Rs. 2,00,000.00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a:bodyPr>
          <a:lstStyle/>
          <a:p>
            <a:r>
              <a:rPr lang="en-US" sz="3600" i="1" u="sng" dirty="0" smtClean="0">
                <a:solidFill>
                  <a:schemeClr val="tx1"/>
                </a:solidFill>
              </a:rPr>
              <a:t>CONT…</a:t>
            </a:r>
            <a:endParaRPr lang="en-US" sz="3600" i="1" u="sng" dirty="0">
              <a:solidFill>
                <a:schemeClr val="tx1"/>
              </a:solidFill>
            </a:endParaRPr>
          </a:p>
        </p:txBody>
      </p:sp>
      <p:graphicFrame>
        <p:nvGraphicFramePr>
          <p:cNvPr id="7" name="Content Placeholder 6"/>
          <p:cNvGraphicFramePr>
            <a:graphicFrameLocks noGrp="1"/>
          </p:cNvGraphicFramePr>
          <p:nvPr>
            <p:ph idx="1"/>
          </p:nvPr>
        </p:nvGraphicFramePr>
        <p:xfrm>
          <a:off x="468313" y="1700213"/>
          <a:ext cx="8352159" cy="1112520"/>
        </p:xfrm>
        <a:graphic>
          <a:graphicData uri="http://schemas.openxmlformats.org/drawingml/2006/table">
            <a:tbl>
              <a:tblPr firstRow="1" bandRow="1">
                <a:tableStyleId>{5C22544A-7EE6-4342-B048-85BDC9FD1C3A}</a:tableStyleId>
              </a:tblPr>
              <a:tblGrid>
                <a:gridCol w="503287"/>
                <a:gridCol w="2808312"/>
                <a:gridCol w="1008112"/>
                <a:gridCol w="1008112"/>
                <a:gridCol w="1008112"/>
                <a:gridCol w="1026276"/>
                <a:gridCol w="989948"/>
              </a:tblGrid>
              <a:tr h="370840">
                <a:tc rowSpan="2">
                  <a:txBody>
                    <a:bodyPr/>
                    <a:lstStyle/>
                    <a:p>
                      <a:r>
                        <a:rPr lang="en-US" b="0" dirty="0" smtClean="0">
                          <a:solidFill>
                            <a:schemeClr val="tx1"/>
                          </a:solidFill>
                        </a:rPr>
                        <a:t>VII</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lang="en-US" b="0" dirty="0" smtClean="0">
                          <a:solidFill>
                            <a:schemeClr val="tx1"/>
                          </a:solidFill>
                        </a:rPr>
                        <a:t>PROJECTED NET PROFIT</a:t>
                      </a:r>
                    </a:p>
                    <a:p>
                      <a:r>
                        <a:rPr lang="en-US" b="0" dirty="0" smtClean="0">
                          <a:solidFill>
                            <a:schemeClr val="tx1"/>
                          </a:solidFill>
                        </a:rPr>
                        <a:t>(Rs.</a:t>
                      </a:r>
                      <a:r>
                        <a:rPr lang="en-US" b="0" baseline="0" dirty="0" smtClean="0">
                          <a:solidFill>
                            <a:schemeClr val="tx1"/>
                          </a:solidFill>
                        </a:rPr>
                        <a:t> 000)</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01 YEAR</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02YEAR</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03YEAR</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04YEAR</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05YEAR</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en-US"/>
                    </a:p>
                  </a:txBody>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100.96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142.42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174.97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212.13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218.14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7">
                  <a:txBody>
                    <a:bodyPr/>
                    <a:lstStyle/>
                    <a:p>
                      <a:r>
                        <a:rPr lang="en-US" b="0" dirty="0" smtClean="0">
                          <a:solidFill>
                            <a:schemeClr val="tx1"/>
                          </a:solidFill>
                        </a:rPr>
                        <a:t>NULM</a:t>
                      </a:r>
                      <a:r>
                        <a:rPr lang="en-US" b="0" baseline="0" dirty="0" smtClean="0">
                          <a:solidFill>
                            <a:schemeClr val="tx1"/>
                          </a:solidFill>
                        </a:rPr>
                        <a:t> under</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Table 7"/>
          <p:cNvGraphicFramePr>
            <a:graphicFrameLocks noGrp="1"/>
          </p:cNvGraphicFramePr>
          <p:nvPr/>
        </p:nvGraphicFramePr>
        <p:xfrm>
          <a:off x="467544" y="2852936"/>
          <a:ext cx="8352927" cy="2865120"/>
        </p:xfrm>
        <a:graphic>
          <a:graphicData uri="http://schemas.openxmlformats.org/drawingml/2006/table">
            <a:tbl>
              <a:tblPr firstRow="1" bandRow="1">
                <a:tableStyleId>{5C22544A-7EE6-4342-B048-85BDC9FD1C3A}</a:tableStyleId>
              </a:tblPr>
              <a:tblGrid>
                <a:gridCol w="504056"/>
                <a:gridCol w="5064562"/>
                <a:gridCol w="2784309"/>
              </a:tblGrid>
              <a:tr h="370840">
                <a:tc>
                  <a:txBody>
                    <a:bodyPr/>
                    <a:lstStyle/>
                    <a:p>
                      <a:r>
                        <a:rPr lang="en-US" b="0" dirty="0" smtClean="0">
                          <a:solidFill>
                            <a:schemeClr val="tx1"/>
                          </a:solidFill>
                        </a:rPr>
                        <a:t>C</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FINANCIAL ANYLASIS</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PERCENTAGE OF PROFIT ON SALES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7.04%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PERCENTAGE</a:t>
                      </a:r>
                      <a:r>
                        <a:rPr lang="en-US" baseline="0" dirty="0" smtClean="0"/>
                        <a:t> OF PROFIT ON TOTAL INVETMENT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87.49%</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III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BEP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53.26%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IV</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AVERAGE RATIO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1:5.05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V</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DEBT EQUITY</a:t>
                      </a:r>
                      <a:r>
                        <a:rPr lang="en-US" baseline="0" dirty="0" smtClean="0"/>
                        <a:t> RATIO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VI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LOAN REPAYMENT PERIOD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05 YAERS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8229600" cy="1143000"/>
          </a:xfrm>
        </p:spPr>
        <p:txBody>
          <a:bodyPr>
            <a:normAutofit/>
          </a:bodyPr>
          <a:lstStyle/>
          <a:p>
            <a:r>
              <a:rPr lang="en-US" sz="3600" u="sng" dirty="0" smtClean="0"/>
              <a:t>1. INTRODUCTION</a:t>
            </a:r>
            <a:endParaRPr lang="en-US" sz="3600" u="sng" dirty="0"/>
          </a:p>
        </p:txBody>
      </p:sp>
      <p:sp>
        <p:nvSpPr>
          <p:cNvPr id="3" name="Content Placeholder 2"/>
          <p:cNvSpPr>
            <a:spLocks noGrp="1"/>
          </p:cNvSpPr>
          <p:nvPr>
            <p:ph idx="1"/>
          </p:nvPr>
        </p:nvSpPr>
        <p:spPr>
          <a:xfrm>
            <a:off x="467544" y="1628800"/>
            <a:ext cx="8229600" cy="4389120"/>
          </a:xfrm>
        </p:spPr>
        <p:txBody>
          <a:bodyPr>
            <a:normAutofit fontScale="62500" lnSpcReduction="20000"/>
          </a:bodyPr>
          <a:lstStyle/>
          <a:p>
            <a:pPr>
              <a:lnSpc>
                <a:spcPct val="170000"/>
              </a:lnSpc>
              <a:buNone/>
            </a:pPr>
            <a:r>
              <a:rPr lang="en-US" dirty="0" smtClean="0"/>
              <a:t>Two wheelers in the present time have become necessity of every lower middle class. Various new models have been introduced in the market. Even in the village two wheelers have become a necessity. with departments and various organization extending the loan facilities to all the employees the number of two wheelers has registries is sharp increasing. The efficiency and workability of every vehicle depend on its regular servicing and throughout examinations by the specialist of two wheelers. Every vehicle should be compulsorily taken for examination and servicing on a quarterly basis. Besides, frequent repair work is also required due to servicing and repairing unit( to cater to two wheelers ) is set up there are good possibilities of its success. Since servicing &amp; repairing of vehicles’ required a specific type &amp; repairing of vehicles required a specific type of training /experience, it is expected of entrepreneurs to be fully trained in the job.</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r>
              <a:rPr lang="en-US" sz="4000" i="1" u="sng" dirty="0" smtClean="0">
                <a:solidFill>
                  <a:schemeClr val="tx1"/>
                </a:solidFill>
              </a:rPr>
              <a:t>CONT…</a:t>
            </a:r>
            <a:endParaRPr lang="en-US" sz="4000" i="1" u="sng" dirty="0">
              <a:solidFill>
                <a:schemeClr val="tx1"/>
              </a:solidFill>
            </a:endParaRPr>
          </a:p>
        </p:txBody>
      </p:sp>
      <p:sp>
        <p:nvSpPr>
          <p:cNvPr id="3" name="Content Placeholder 2"/>
          <p:cNvSpPr>
            <a:spLocks noGrp="1"/>
          </p:cNvSpPr>
          <p:nvPr>
            <p:ph idx="1"/>
          </p:nvPr>
        </p:nvSpPr>
        <p:spPr/>
        <p:txBody>
          <a:bodyPr>
            <a:normAutofit fontScale="77500" lnSpcReduction="20000"/>
          </a:bodyPr>
          <a:lstStyle/>
          <a:p>
            <a:pPr>
              <a:lnSpc>
                <a:spcPct val="160000"/>
              </a:lnSpc>
              <a:buNone/>
            </a:pPr>
            <a:r>
              <a:rPr lang="en-US" dirty="0" smtClean="0"/>
              <a:t>Mainly three type of things comprise the servicing/repairing of vehicles:- </a:t>
            </a:r>
          </a:p>
          <a:p>
            <a:pPr>
              <a:lnSpc>
                <a:spcPct val="160000"/>
              </a:lnSpc>
              <a:buClrTx/>
              <a:buFont typeface="Arial" pitchFamily="34" charset="0"/>
              <a:buChar char="•"/>
            </a:pPr>
            <a:r>
              <a:rPr lang="en-US" dirty="0" smtClean="0"/>
              <a:t> Fixing the puncture of the vehicles</a:t>
            </a:r>
          </a:p>
          <a:p>
            <a:pPr>
              <a:lnSpc>
                <a:spcPct val="160000"/>
              </a:lnSpc>
              <a:buClrTx/>
              <a:buFont typeface="Arial" pitchFamily="34" charset="0"/>
              <a:buChar char="•"/>
            </a:pPr>
            <a:r>
              <a:rPr lang="en-US" dirty="0" smtClean="0"/>
              <a:t>Denting/painting, etc. of the vehicles’</a:t>
            </a:r>
          </a:p>
          <a:p>
            <a:pPr>
              <a:lnSpc>
                <a:spcPct val="160000"/>
              </a:lnSpc>
              <a:buClrTx/>
              <a:buFont typeface="Arial" pitchFamily="34" charset="0"/>
              <a:buChar char="•"/>
            </a:pPr>
            <a:r>
              <a:rPr lang="en-US" dirty="0" smtClean="0"/>
              <a:t>Normal servicing/ repairing related work on the vehicles’.</a:t>
            </a:r>
          </a:p>
          <a:p>
            <a:pPr>
              <a:lnSpc>
                <a:spcPct val="160000"/>
              </a:lnSpc>
              <a:buNone/>
            </a:pPr>
            <a:r>
              <a:rPr lang="en-US" dirty="0" smtClean="0"/>
              <a:t> Every vehicles’ which is used, definitely need servicing/repairing after a few days thus the unit will always get work. Considering this aspect of the project , related details and estimate have been assessed with respect to the servicing/repairing of two wheelers.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1143000"/>
          </a:xfrm>
        </p:spPr>
        <p:txBody>
          <a:bodyPr>
            <a:normAutofit/>
          </a:bodyPr>
          <a:lstStyle/>
          <a:p>
            <a:pPr algn="ctr"/>
            <a:r>
              <a:rPr lang="en-US" sz="2800" b="1" u="sng" dirty="0"/>
              <a:t>IMPORTANCE OF BUSINESS PLAN OR PROJECT PROPOSAL:-</a:t>
            </a:r>
          </a:p>
        </p:txBody>
      </p:sp>
      <p:sp>
        <p:nvSpPr>
          <p:cNvPr id="3" name="Content Placeholder 2"/>
          <p:cNvSpPr>
            <a:spLocks noGrp="1"/>
          </p:cNvSpPr>
          <p:nvPr>
            <p:ph idx="1"/>
          </p:nvPr>
        </p:nvSpPr>
        <p:spPr>
          <a:xfrm>
            <a:off x="381000" y="1600200"/>
            <a:ext cx="8229600" cy="4389120"/>
          </a:xfrm>
        </p:spPr>
        <p:txBody>
          <a:bodyPr/>
          <a:lstStyle/>
          <a:p>
            <a:pPr>
              <a:buNone/>
            </a:pPr>
            <a:endParaRPr lang="en-US" dirty="0"/>
          </a:p>
          <a:p>
            <a:pPr marL="571500" indent="-571500">
              <a:buClr>
                <a:schemeClr val="tx1"/>
              </a:buClr>
              <a:buFont typeface="+mj-lt"/>
              <a:buAutoNum type="romanUcPeriod"/>
            </a:pPr>
            <a:r>
              <a:rPr lang="en-US" dirty="0"/>
              <a:t>Sets Objective and Goal.</a:t>
            </a:r>
          </a:p>
          <a:p>
            <a:pPr marL="571500" indent="-571500">
              <a:buClr>
                <a:schemeClr val="tx1"/>
              </a:buClr>
              <a:buFont typeface="+mj-lt"/>
              <a:buAutoNum type="romanUcPeriod"/>
            </a:pPr>
            <a:r>
              <a:rPr lang="en-US" dirty="0" err="1"/>
              <a:t>Maximisation</a:t>
            </a:r>
            <a:r>
              <a:rPr lang="en-US" dirty="0"/>
              <a:t> of Resource Allocation.</a:t>
            </a:r>
          </a:p>
          <a:p>
            <a:pPr marL="571500" indent="-571500">
              <a:buClr>
                <a:schemeClr val="tx1"/>
              </a:buClr>
              <a:buFont typeface="+mj-lt"/>
              <a:buAutoNum type="romanUcPeriod"/>
            </a:pPr>
            <a:r>
              <a:rPr lang="en-US" dirty="0"/>
              <a:t>Enhances Viability.</a:t>
            </a:r>
          </a:p>
          <a:p>
            <a:pPr marL="571500" indent="-571500">
              <a:buClr>
                <a:schemeClr val="tx1"/>
              </a:buClr>
              <a:buFont typeface="+mj-lt"/>
              <a:buAutoNum type="romanUcPeriod"/>
            </a:pPr>
            <a:r>
              <a:rPr lang="en-US" dirty="0"/>
              <a:t>Aids in Decision Making.</a:t>
            </a:r>
          </a:p>
          <a:p>
            <a:pPr marL="571500" indent="-571500">
              <a:buClr>
                <a:schemeClr val="tx1"/>
              </a:buClr>
              <a:buFont typeface="+mj-lt"/>
              <a:buAutoNum type="romanUcPeriod"/>
            </a:pPr>
            <a:r>
              <a:rPr lang="en-US" dirty="0"/>
              <a:t>Rectification of Past Mistake.</a:t>
            </a:r>
          </a:p>
          <a:p>
            <a:pPr marL="571500" indent="-571500">
              <a:buClr>
                <a:schemeClr val="tx1"/>
              </a:buClr>
              <a:buFont typeface="+mj-lt"/>
              <a:buAutoNum type="romanUcPeriod"/>
            </a:pPr>
            <a:r>
              <a:rPr lang="en-US" dirty="0"/>
              <a:t>Attracts Investors.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normAutofit/>
          </a:bodyPr>
          <a:lstStyle/>
          <a:p>
            <a:r>
              <a:rPr lang="en-US" sz="3600" u="sng" dirty="0" smtClean="0"/>
              <a:t>2. Target of getting services job in the units:</a:t>
            </a:r>
            <a:endParaRPr lang="en-US" sz="3600" u="sng" dirty="0"/>
          </a:p>
        </p:txBody>
      </p:sp>
      <p:sp>
        <p:nvSpPr>
          <p:cNvPr id="3" name="Content Placeholder 2"/>
          <p:cNvSpPr>
            <a:spLocks noGrp="1"/>
          </p:cNvSpPr>
          <p:nvPr>
            <p:ph idx="1"/>
          </p:nvPr>
        </p:nvSpPr>
        <p:spPr/>
        <p:txBody>
          <a:bodyPr/>
          <a:lstStyle/>
          <a:p>
            <a:pPr>
              <a:lnSpc>
                <a:spcPct val="150000"/>
              </a:lnSpc>
              <a:buNone/>
            </a:pPr>
            <a:r>
              <a:rPr lang="en-US" dirty="0" smtClean="0"/>
              <a:t>Various types of servicing will be provided in the unit likes complete servicing of the units, washing, oiling/greasing and job on engine, etc. besides these servicing, replacement of spares parts will also be done.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792088"/>
          </a:xfrm>
        </p:spPr>
        <p:txBody>
          <a:bodyPr>
            <a:normAutofit/>
          </a:bodyPr>
          <a:lstStyle/>
          <a:p>
            <a:r>
              <a:rPr lang="en-US" sz="3200" u="sng" dirty="0" smtClean="0"/>
              <a:t>3. Procedures of servicing/repairing of vehicles:-</a:t>
            </a:r>
            <a:endParaRPr lang="en-US" sz="3200" u="sng" dirty="0"/>
          </a:p>
        </p:txBody>
      </p:sp>
      <p:sp>
        <p:nvSpPr>
          <p:cNvPr id="3" name="Content Placeholder 2"/>
          <p:cNvSpPr>
            <a:spLocks noGrp="1"/>
          </p:cNvSpPr>
          <p:nvPr>
            <p:ph idx="1"/>
          </p:nvPr>
        </p:nvSpPr>
        <p:spPr/>
        <p:txBody>
          <a:bodyPr>
            <a:normAutofit fontScale="92500"/>
          </a:bodyPr>
          <a:lstStyle/>
          <a:p>
            <a:pPr>
              <a:lnSpc>
                <a:spcPct val="150000"/>
              </a:lnSpc>
              <a:buNone/>
            </a:pPr>
            <a:r>
              <a:rPr lang="en-US" dirty="0" smtClean="0"/>
              <a:t>The process of Servicing/repairing of two wheelers vehicle first and foremost involves completed examination and detected the defect in the vehicle. After throughout examination the vehicle, a complete estimates of the expenditures and the components/spares parts to be fitted in the vehicle, is given to the customers and then the vehicles is serviced/repaired as per their requirements.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708688"/>
          </a:xfrm>
        </p:spPr>
        <p:txBody>
          <a:bodyPr>
            <a:normAutofit/>
          </a:bodyPr>
          <a:lstStyle/>
          <a:p>
            <a:r>
              <a:rPr lang="en-US" sz="2800" u="sng" dirty="0" smtClean="0"/>
              <a:t>4. PROJECT COST ESTIMATES &amp; MEANS OF FINANCE: </a:t>
            </a:r>
            <a:endParaRPr lang="en-US" sz="2800" u="sng" dirty="0"/>
          </a:p>
        </p:txBody>
      </p:sp>
      <p:sp>
        <p:nvSpPr>
          <p:cNvPr id="3" name="Content Placeholder 2"/>
          <p:cNvSpPr>
            <a:spLocks noGrp="1"/>
          </p:cNvSpPr>
          <p:nvPr>
            <p:ph idx="1"/>
          </p:nvPr>
        </p:nvSpPr>
        <p:spPr>
          <a:xfrm>
            <a:off x="467544" y="1268760"/>
            <a:ext cx="8229600" cy="4767808"/>
          </a:xfrm>
        </p:spPr>
        <p:txBody>
          <a:bodyPr/>
          <a:lstStyle/>
          <a:p>
            <a:pPr>
              <a:buClrTx/>
              <a:buFont typeface="Arial" pitchFamily="34" charset="0"/>
              <a:buChar char="•"/>
            </a:pPr>
            <a:r>
              <a:rPr lang="en-US" dirty="0" smtClean="0"/>
              <a:t> </a:t>
            </a:r>
            <a:r>
              <a:rPr lang="en-US" b="1" dirty="0" smtClean="0"/>
              <a:t>FIXED CAPITAL</a:t>
            </a:r>
            <a:r>
              <a:rPr lang="en-US" dirty="0" smtClean="0"/>
              <a:t>:</a:t>
            </a:r>
          </a:p>
          <a:p>
            <a:pPr>
              <a:buClrTx/>
              <a:buNone/>
            </a:pPr>
            <a:r>
              <a:rPr lang="en-US" dirty="0" smtClean="0"/>
              <a:t>         Land &amp; Building: </a:t>
            </a:r>
          </a:p>
          <a:p>
            <a:pPr>
              <a:buClrTx/>
              <a:buNone/>
            </a:pPr>
            <a:r>
              <a:rPr lang="en-US" dirty="0" smtClean="0"/>
              <a:t>              The rental for the shed of area 800 sq. ft. = Rs. 4,000 /- (Per month). </a:t>
            </a:r>
          </a:p>
          <a:p>
            <a:pPr>
              <a:buClrTx/>
              <a:buFont typeface="Arial" pitchFamily="34" charset="0"/>
              <a:buChar char="•"/>
            </a:pPr>
            <a:r>
              <a:rPr lang="en-US" dirty="0" smtClean="0"/>
              <a:t>  </a:t>
            </a:r>
            <a:r>
              <a:rPr lang="en-US" b="1" dirty="0" smtClean="0"/>
              <a:t>Machinery &amp; Equipment: </a:t>
            </a:r>
          </a:p>
          <a:p>
            <a:pPr>
              <a:buClrTx/>
              <a:buNone/>
            </a:pPr>
            <a:r>
              <a:rPr lang="en-US" b="1" dirty="0" smtClean="0"/>
              <a:t>     </a:t>
            </a:r>
            <a:endParaRPr lang="en-US" b="1" dirty="0"/>
          </a:p>
        </p:txBody>
      </p:sp>
      <p:graphicFrame>
        <p:nvGraphicFramePr>
          <p:cNvPr id="4" name="Table 3"/>
          <p:cNvGraphicFramePr>
            <a:graphicFrameLocks noGrp="1"/>
          </p:cNvGraphicFramePr>
          <p:nvPr/>
        </p:nvGraphicFramePr>
        <p:xfrm>
          <a:off x="539552" y="3501008"/>
          <a:ext cx="8352927" cy="3134360"/>
        </p:xfrm>
        <a:graphic>
          <a:graphicData uri="http://schemas.openxmlformats.org/drawingml/2006/table">
            <a:tbl>
              <a:tblPr firstRow="1" bandRow="1">
                <a:tableStyleId>{5C22544A-7EE6-4342-B048-85BDC9FD1C3A}</a:tableStyleId>
              </a:tblPr>
              <a:tblGrid>
                <a:gridCol w="864095"/>
                <a:gridCol w="3528392"/>
                <a:gridCol w="576064"/>
                <a:gridCol w="1656184"/>
                <a:gridCol w="1728192"/>
              </a:tblGrid>
              <a:tr h="370840">
                <a:tc>
                  <a:txBody>
                    <a:bodyPr/>
                    <a:lstStyle/>
                    <a:p>
                      <a:r>
                        <a:rPr lang="en-US" b="0" dirty="0" smtClean="0">
                          <a:solidFill>
                            <a:schemeClr val="tx1"/>
                          </a:solidFill>
                        </a:rPr>
                        <a:t>SI NO.</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PARTICULARS</a:t>
                      </a:r>
                    </a:p>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NO</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AMOUNT(Rs)</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AMOUNT(Rs.)</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Air</a:t>
                      </a:r>
                      <a:r>
                        <a:rPr lang="en-US" baseline="0" dirty="0" smtClean="0"/>
                        <a:t> compressor (2HP)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25,000.00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25,000.00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Service</a:t>
                      </a:r>
                      <a:r>
                        <a:rPr lang="en-US" baseline="0" dirty="0" smtClean="0"/>
                        <a:t> machine/pressure machine to wash vehicle (3HP)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30,000.00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30,000.00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Water pump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15,000.00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15,000.00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Water tank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8,000.00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8,000.00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Electrical hand drill machine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2,500.00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5,000.00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Electrical bench grinder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5,000.00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5,000.00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r>
              <a:rPr lang="en-US" sz="3600" i="1" u="sng" smtClean="0">
                <a:solidFill>
                  <a:schemeClr val="tx1"/>
                </a:solidFill>
              </a:rPr>
              <a:t>CONT…</a:t>
            </a:r>
            <a:endParaRPr lang="en-US" sz="3600" i="1" u="sng" dirty="0">
              <a:solidFill>
                <a:schemeClr val="tx1"/>
              </a:solidFill>
            </a:endParaRPr>
          </a:p>
        </p:txBody>
      </p:sp>
      <p:graphicFrame>
        <p:nvGraphicFramePr>
          <p:cNvPr id="4" name="Content Placeholder 3"/>
          <p:cNvGraphicFramePr>
            <a:graphicFrameLocks noGrp="1"/>
          </p:cNvGraphicFramePr>
          <p:nvPr>
            <p:ph idx="1"/>
          </p:nvPr>
        </p:nvGraphicFramePr>
        <p:xfrm>
          <a:off x="395536" y="1628800"/>
          <a:ext cx="8229600" cy="3505200"/>
        </p:xfrm>
        <a:graphic>
          <a:graphicData uri="http://schemas.openxmlformats.org/drawingml/2006/table">
            <a:tbl>
              <a:tblPr firstRow="1" bandRow="1">
                <a:tableStyleId>{5C22544A-7EE6-4342-B048-85BDC9FD1C3A}</a:tableStyleId>
              </a:tblPr>
              <a:tblGrid>
                <a:gridCol w="658416"/>
                <a:gridCol w="3600400"/>
                <a:gridCol w="678944"/>
                <a:gridCol w="1645920"/>
                <a:gridCol w="1645920"/>
              </a:tblGrid>
              <a:tr h="370840">
                <a:tc>
                  <a:txBody>
                    <a:bodyPr/>
                    <a:lstStyle/>
                    <a:p>
                      <a:r>
                        <a:rPr lang="en-US" b="0" dirty="0" smtClean="0">
                          <a:solidFill>
                            <a:schemeClr val="tx1"/>
                          </a:solidFill>
                        </a:rPr>
                        <a:t>7</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Hand</a:t>
                      </a:r>
                      <a:r>
                        <a:rPr lang="en-US" b="0" baseline="0" dirty="0" smtClean="0">
                          <a:solidFill>
                            <a:schemeClr val="tx1"/>
                          </a:solidFill>
                        </a:rPr>
                        <a:t> spray painting</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1</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2,500.00</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2,500.00</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Digital multi</a:t>
                      </a:r>
                      <a:r>
                        <a:rPr lang="en-US" baseline="0" dirty="0" smtClean="0"/>
                        <a:t> meter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2,000.00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2,000.00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9</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Greasing</a:t>
                      </a:r>
                      <a:r>
                        <a:rPr lang="en-US" baseline="0" dirty="0" smtClean="0"/>
                        <a:t> equipments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2,000.00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2,000.00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10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Battery charger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 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4,000.00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4,000.00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11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Tools</a:t>
                      </a:r>
                      <a:r>
                        <a:rPr lang="en-US" baseline="0" dirty="0" smtClean="0"/>
                        <a:t> (spanners/fixes, screw driver, hammers etc.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4 SET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3,000.00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12,000.00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Furniture &amp; Fixtures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4,000.00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4,000.00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Preliminary &amp; preoperative expenses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3,500.00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3,500.00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TOTAL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1,18,000.00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7" name="Table 6"/>
          <p:cNvGraphicFramePr>
            <a:graphicFrameLocks noGrp="1"/>
          </p:cNvGraphicFramePr>
          <p:nvPr/>
        </p:nvGraphicFramePr>
        <p:xfrm>
          <a:off x="395536" y="5157192"/>
          <a:ext cx="8208912" cy="1483360"/>
        </p:xfrm>
        <a:graphic>
          <a:graphicData uri="http://schemas.openxmlformats.org/drawingml/2006/table">
            <a:tbl>
              <a:tblPr firstRow="1" bandRow="1">
                <a:tableStyleId>{5C22544A-7EE6-4342-B048-85BDC9FD1C3A}</a:tableStyleId>
              </a:tblPr>
              <a:tblGrid>
                <a:gridCol w="792088"/>
                <a:gridCol w="4680520"/>
                <a:gridCol w="2736304"/>
              </a:tblGrid>
              <a:tr h="370840">
                <a:tc gridSpan="3">
                  <a:txBody>
                    <a:bodyPr/>
                    <a:lstStyle/>
                    <a:p>
                      <a:pPr>
                        <a:buFont typeface="Arial" pitchFamily="34" charset="0"/>
                        <a:buChar char="•"/>
                      </a:pPr>
                      <a:r>
                        <a:rPr lang="en-US" b="1" dirty="0" smtClean="0">
                          <a:solidFill>
                            <a:schemeClr val="tx1"/>
                          </a:solidFill>
                        </a:rPr>
                        <a:t>TOTAL</a:t>
                      </a:r>
                      <a:r>
                        <a:rPr lang="en-US" b="1" baseline="0" dirty="0" smtClean="0">
                          <a:solidFill>
                            <a:schemeClr val="tx1"/>
                          </a:solidFill>
                        </a:rPr>
                        <a:t> FIXED CAPITAL:-</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SINO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PARTICULARS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AMOUNT(Rs.)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TOTAL FIXED</a:t>
                      </a:r>
                      <a:r>
                        <a:rPr lang="en-US" baseline="0" dirty="0" smtClean="0"/>
                        <a:t> CAPITAL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smtClean="0"/>
                        <a:t>1,18,000.00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smtClean="0"/>
                        <a:t>TOTAL:-</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b="1" dirty="0" smtClean="0"/>
                        <a:t>1,18,000.00</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sz="2800" b="1" i="1" dirty="0">
                <a:solidFill>
                  <a:schemeClr val="tx1"/>
                </a:solidFill>
              </a:rPr>
              <a:t>WORKING CAPITAL: </a:t>
            </a:r>
            <a:r>
              <a:rPr lang="en-IN" sz="2800" dirty="0"/>
              <a:t/>
            </a:r>
            <a:br>
              <a:rPr lang="en-IN" sz="2800" dirty="0"/>
            </a:br>
            <a:endParaRPr lang="en-IN"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6906511"/>
              </p:ext>
            </p:extLst>
          </p:nvPr>
        </p:nvGraphicFramePr>
        <p:xfrm>
          <a:off x="611560" y="1878810"/>
          <a:ext cx="7560840" cy="1910229"/>
        </p:xfrm>
        <a:graphic>
          <a:graphicData uri="http://schemas.openxmlformats.org/drawingml/2006/table">
            <a:tbl>
              <a:tblPr firstRow="1" firstCol="1" bandRow="1">
                <a:tableStyleId>{5C22544A-7EE6-4342-B048-85BDC9FD1C3A}</a:tableStyleId>
              </a:tblPr>
              <a:tblGrid>
                <a:gridCol w="713305"/>
                <a:gridCol w="3201971"/>
                <a:gridCol w="1957144"/>
                <a:gridCol w="1688420"/>
              </a:tblGrid>
              <a:tr h="392279">
                <a:tc>
                  <a:txBody>
                    <a:bodyPr/>
                    <a:lstStyle/>
                    <a:p>
                      <a:pPr marL="635" indent="-6350" algn="just">
                        <a:lnSpc>
                          <a:spcPct val="115000"/>
                        </a:lnSpc>
                        <a:spcAft>
                          <a:spcPts val="0"/>
                        </a:spcAft>
                      </a:pP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indent="-6350" algn="l">
                        <a:lnSpc>
                          <a:spcPct val="115000"/>
                        </a:lnSpc>
                        <a:spcAft>
                          <a:spcPts val="0"/>
                        </a:spcAft>
                      </a:pPr>
                      <a:r>
                        <a:rPr kumimoji="0" lang="en-IN" sz="1800" b="1" kern="1200" dirty="0" smtClean="0">
                          <a:solidFill>
                            <a:schemeClr val="tx1"/>
                          </a:solidFill>
                          <a:effectLst/>
                          <a:latin typeface="+mn-lt"/>
                          <a:ea typeface="+mn-ea"/>
                          <a:cs typeface="+mn-cs"/>
                        </a:rPr>
                        <a:t>Raw Material (Per Month):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2279">
                <a:tc>
                  <a:txBody>
                    <a:bodyPr/>
                    <a:lstStyle/>
                    <a:p>
                      <a:pPr marL="635" indent="-6350" algn="just">
                        <a:lnSpc>
                          <a:spcPct val="115000"/>
                        </a:lnSpc>
                        <a:spcAft>
                          <a:spcPts val="0"/>
                        </a:spcAft>
                      </a:pPr>
                      <a:r>
                        <a:rPr lang="en-IN" sz="1800" dirty="0" err="1">
                          <a:solidFill>
                            <a:schemeClr val="tx1"/>
                          </a:solidFill>
                          <a:effectLst/>
                        </a:rPr>
                        <a:t>SlNo</a:t>
                      </a:r>
                      <a:r>
                        <a:rPr lang="en-IN" sz="1800" dirty="0">
                          <a:solidFill>
                            <a:schemeClr val="tx1"/>
                          </a:solidFill>
                          <a:effectLst/>
                        </a:rPr>
                        <a:t>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dirty="0">
                          <a:solidFill>
                            <a:schemeClr val="tx1"/>
                          </a:solidFill>
                          <a:effectLst/>
                        </a:rPr>
                        <a:t>Particulars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solidFill>
                            <a:schemeClr val="tx1"/>
                          </a:solidFill>
                          <a:effectLst/>
                        </a:rPr>
                        <a:t>Qty/Rate </a:t>
                      </a:r>
                      <a:endParaRPr lang="en-IN"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solidFill>
                            <a:schemeClr val="tx1"/>
                          </a:solidFill>
                          <a:effectLst/>
                        </a:rPr>
                        <a:t> </a:t>
                      </a:r>
                      <a:endParaRPr lang="en-IN"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2279">
                <a:tc>
                  <a:txBody>
                    <a:bodyPr/>
                    <a:lstStyle/>
                    <a:p>
                      <a:pPr marL="635" indent="-6350" algn="l">
                        <a:lnSpc>
                          <a:spcPct val="115000"/>
                        </a:lnSpc>
                        <a:spcAft>
                          <a:spcPts val="0"/>
                        </a:spcAft>
                      </a:pPr>
                      <a:r>
                        <a:rPr lang="en-IN" sz="1800">
                          <a:solidFill>
                            <a:schemeClr val="tx1"/>
                          </a:solidFill>
                          <a:effectLst/>
                        </a:rPr>
                        <a:t>1. </a:t>
                      </a:r>
                      <a:endParaRPr lang="en-IN"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dirty="0">
                          <a:solidFill>
                            <a:schemeClr val="tx1"/>
                          </a:solidFill>
                          <a:effectLst/>
                        </a:rPr>
                        <a:t>Gear Oil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solidFill>
                            <a:schemeClr val="tx1"/>
                          </a:solidFill>
                          <a:effectLst/>
                        </a:rPr>
                        <a:t>30 Lit. @900/- </a:t>
                      </a:r>
                      <a:endParaRPr lang="en-IN"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a:solidFill>
                            <a:schemeClr val="tx1"/>
                          </a:solidFill>
                          <a:effectLst/>
                        </a:rPr>
                        <a:t>27,000.00 </a:t>
                      </a:r>
                      <a:endParaRPr lang="en-IN"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33392">
                <a:tc>
                  <a:txBody>
                    <a:bodyPr/>
                    <a:lstStyle/>
                    <a:p>
                      <a:pPr marL="635" indent="-6350" algn="l">
                        <a:lnSpc>
                          <a:spcPct val="115000"/>
                        </a:lnSpc>
                        <a:spcAft>
                          <a:spcPts val="0"/>
                        </a:spcAft>
                      </a:pPr>
                      <a:r>
                        <a:rPr lang="en-IN" sz="1800">
                          <a:solidFill>
                            <a:schemeClr val="tx1"/>
                          </a:solidFill>
                          <a:effectLst/>
                        </a:rPr>
                        <a:t>2. </a:t>
                      </a:r>
                      <a:endParaRPr lang="en-IN" sz="1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dirty="0">
                          <a:solidFill>
                            <a:schemeClr val="tx1"/>
                          </a:solidFill>
                          <a:effectLst/>
                        </a:rPr>
                        <a:t>Lubricating grease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00000"/>
                        </a:lnSpc>
                        <a:spcAft>
                          <a:spcPts val="0"/>
                        </a:spcAft>
                      </a:pPr>
                      <a:r>
                        <a:rPr lang="en-IN" sz="1800" dirty="0">
                          <a:solidFill>
                            <a:schemeClr val="tx1"/>
                          </a:solidFill>
                          <a:effectLst/>
                        </a:rPr>
                        <a:t>10 Kg @ </a:t>
                      </a:r>
                      <a:r>
                        <a:rPr lang="en-IN" sz="1800" dirty="0" err="1">
                          <a:solidFill>
                            <a:schemeClr val="tx1"/>
                          </a:solidFill>
                          <a:effectLst/>
                        </a:rPr>
                        <a:t>Rs</a:t>
                      </a:r>
                      <a:r>
                        <a:rPr lang="en-IN" sz="1800" dirty="0">
                          <a:solidFill>
                            <a:schemeClr val="tx1"/>
                          </a:solidFill>
                          <a:effectLst/>
                        </a:rPr>
                        <a:t>. </a:t>
                      </a:r>
                    </a:p>
                    <a:p>
                      <a:pPr indent="-6350" algn="l">
                        <a:lnSpc>
                          <a:spcPct val="115000"/>
                        </a:lnSpc>
                        <a:spcAft>
                          <a:spcPts val="0"/>
                        </a:spcAft>
                      </a:pPr>
                      <a:r>
                        <a:rPr lang="en-IN" sz="1800" dirty="0">
                          <a:solidFill>
                            <a:schemeClr val="tx1"/>
                          </a:solidFill>
                          <a:effectLst/>
                        </a:rPr>
                        <a:t>100/-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800" dirty="0">
                          <a:solidFill>
                            <a:schemeClr val="tx1"/>
                          </a:solidFill>
                          <a:effectLst/>
                        </a:rPr>
                        <a:t>1,000.00 </a:t>
                      </a:r>
                      <a:endParaRPr lang="en-IN"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ectangle 1"/>
          <p:cNvSpPr>
            <a:spLocks noChangeArrowheads="1"/>
          </p:cNvSpPr>
          <p:nvPr/>
        </p:nvSpPr>
        <p:spPr bwMode="auto">
          <a:xfrm>
            <a:off x="0" y="-195369"/>
            <a:ext cx="1606018" cy="847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348" tIns="45720" rIns="-9522" bIns="153939"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WORKING CAPITAL: </a:t>
            </a:r>
            <a:endParaRPr kumimoji="0" lang="en-US" sz="11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endParaRPr kumimoji="0" lang="en-US" sz="12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527640037"/>
              </p:ext>
            </p:extLst>
          </p:nvPr>
        </p:nvGraphicFramePr>
        <p:xfrm>
          <a:off x="611560" y="3789039"/>
          <a:ext cx="7560841" cy="2880321"/>
        </p:xfrm>
        <a:graphic>
          <a:graphicData uri="http://schemas.openxmlformats.org/drawingml/2006/table">
            <a:tbl>
              <a:tblPr firstRow="1" firstCol="1" bandRow="1">
                <a:tableStyleId>{5C22544A-7EE6-4342-B048-85BDC9FD1C3A}</a:tableStyleId>
              </a:tblPr>
              <a:tblGrid>
                <a:gridCol w="713306"/>
                <a:gridCol w="3201971"/>
                <a:gridCol w="1957144"/>
                <a:gridCol w="1688420"/>
              </a:tblGrid>
              <a:tr h="2217709">
                <a:tc>
                  <a:txBody>
                    <a:bodyPr/>
                    <a:lstStyle/>
                    <a:p>
                      <a:pPr marL="635" indent="-6350" algn="l">
                        <a:lnSpc>
                          <a:spcPct val="115000"/>
                        </a:lnSpc>
                        <a:spcAft>
                          <a:spcPts val="0"/>
                        </a:spcAft>
                      </a:pPr>
                      <a:r>
                        <a:rPr lang="en-IN" sz="1600" dirty="0">
                          <a:solidFill>
                            <a:schemeClr val="tx1"/>
                          </a:solidFill>
                          <a:effectLst/>
                        </a:rPr>
                        <a:t>3.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00000"/>
                        </a:lnSpc>
                        <a:spcAft>
                          <a:spcPts val="0"/>
                        </a:spcAft>
                      </a:pPr>
                      <a:r>
                        <a:rPr lang="en-IN" sz="1600" dirty="0">
                          <a:solidFill>
                            <a:schemeClr val="tx1"/>
                          </a:solidFill>
                          <a:effectLst/>
                        </a:rPr>
                        <a:t>Spares parts  like grip cover, </a:t>
                      </a:r>
                    </a:p>
                    <a:p>
                      <a:pPr indent="-6350" algn="l">
                        <a:lnSpc>
                          <a:spcPct val="115000"/>
                        </a:lnSpc>
                        <a:spcAft>
                          <a:spcPts val="0"/>
                        </a:spcAft>
                      </a:pPr>
                      <a:r>
                        <a:rPr lang="en-IN" sz="1600" dirty="0">
                          <a:solidFill>
                            <a:schemeClr val="tx1"/>
                          </a:solidFill>
                          <a:effectLst/>
                        </a:rPr>
                        <a:t>Head light glass, Brake shoes, Fluid pin, Nut, Gear wires, clutch wires,, rubber mats, silencer, seat cover, others  rubber parts, wipe cloth for vehicles, Emery papers, cotton waste etc.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600">
                          <a:solidFill>
                            <a:schemeClr val="tx1"/>
                          </a:solidFill>
                          <a:effectLst/>
                        </a:rPr>
                        <a:t>1, 20,000.00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1306">
                <a:tc>
                  <a:txBody>
                    <a:bodyPr/>
                    <a:lstStyle/>
                    <a:p>
                      <a:pPr marL="635" indent="-6350" algn="l">
                        <a:lnSpc>
                          <a:spcPct val="115000"/>
                        </a:lnSpc>
                        <a:spcAft>
                          <a:spcPts val="0"/>
                        </a:spcAft>
                      </a:pPr>
                      <a:r>
                        <a:rPr lang="en-IN" sz="1600">
                          <a:solidFill>
                            <a:schemeClr val="tx1"/>
                          </a:solidFill>
                          <a:effectLst/>
                        </a:rPr>
                        <a:t>5.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600">
                          <a:solidFill>
                            <a:schemeClr val="tx1"/>
                          </a:solidFill>
                          <a:effectLst/>
                        </a:rPr>
                        <a:t>Misc. Expense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600" dirty="0">
                          <a:solidFill>
                            <a:schemeClr val="tx1"/>
                          </a:solidFill>
                          <a:effectLst/>
                        </a:rPr>
                        <a:t>1,000.00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600">
                          <a:solidFill>
                            <a:schemeClr val="tx1"/>
                          </a:solidFill>
                          <a:effectLst/>
                        </a:rPr>
                        <a:t>1,000.00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31306">
                <a:tc>
                  <a:txBody>
                    <a:bodyPr/>
                    <a:lstStyle/>
                    <a:p>
                      <a:pPr marL="635"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600">
                          <a:solidFill>
                            <a:schemeClr val="tx1"/>
                          </a:solidFill>
                          <a:effectLst/>
                        </a:rPr>
                        <a:t>Total: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600" dirty="0">
                          <a:solidFill>
                            <a:schemeClr val="tx1"/>
                          </a:solidFill>
                          <a:effectLst/>
                        </a:rPr>
                        <a:t>1, 49,000.00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5560054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sz="2400" b="1" u="sng" dirty="0">
                <a:solidFill>
                  <a:schemeClr val="tx1"/>
                </a:solidFill>
              </a:rPr>
              <a:t>Manpower (Per Month): </a:t>
            </a:r>
            <a:r>
              <a:rPr lang="en-IN" sz="2800" u="sng" dirty="0">
                <a:solidFill>
                  <a:schemeClr val="tx1"/>
                </a:solidFill>
              </a:rPr>
              <a:t/>
            </a:r>
            <a:br>
              <a:rPr lang="en-IN" sz="2800" u="sng" dirty="0">
                <a:solidFill>
                  <a:schemeClr val="tx1"/>
                </a:solidFill>
              </a:rPr>
            </a:br>
            <a:endParaRPr lang="en-IN" sz="2800" u="sng" dirty="0">
              <a:solidFill>
                <a:schemeClr val="tx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23749842"/>
              </p:ext>
            </p:extLst>
          </p:nvPr>
        </p:nvGraphicFramePr>
        <p:xfrm>
          <a:off x="1115616" y="1700808"/>
          <a:ext cx="6408711" cy="2736305"/>
        </p:xfrm>
        <a:graphic>
          <a:graphicData uri="http://schemas.openxmlformats.org/drawingml/2006/table">
            <a:tbl>
              <a:tblPr firstRow="1" firstCol="1" bandRow="1">
                <a:tableStyleId>{5C22544A-7EE6-4342-B048-85BDC9FD1C3A}</a:tableStyleId>
              </a:tblPr>
              <a:tblGrid>
                <a:gridCol w="595609"/>
                <a:gridCol w="2533581"/>
                <a:gridCol w="594791"/>
                <a:gridCol w="1343999"/>
                <a:gridCol w="1340731"/>
              </a:tblGrid>
              <a:tr h="774320">
                <a:tc>
                  <a:txBody>
                    <a:bodyPr/>
                    <a:lstStyle/>
                    <a:p>
                      <a:pPr marL="2540" indent="-6350" algn="just">
                        <a:lnSpc>
                          <a:spcPct val="115000"/>
                        </a:lnSpc>
                        <a:spcAft>
                          <a:spcPts val="0"/>
                        </a:spcAft>
                      </a:pPr>
                      <a:r>
                        <a:rPr lang="en-IN" sz="1600" dirty="0" err="1">
                          <a:solidFill>
                            <a:schemeClr val="tx1"/>
                          </a:solidFill>
                          <a:effectLst/>
                        </a:rPr>
                        <a:t>SlNo</a:t>
                      </a: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Personnel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No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Salary (Rs.)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Amount (Rs.)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4320">
                <a:tc>
                  <a:txBody>
                    <a:bodyPr/>
                    <a:lstStyle/>
                    <a:p>
                      <a:pPr marL="2540" indent="-6350" algn="l">
                        <a:lnSpc>
                          <a:spcPct val="115000"/>
                        </a:lnSpc>
                        <a:spcAft>
                          <a:spcPts val="0"/>
                        </a:spcAft>
                      </a:pPr>
                      <a:r>
                        <a:rPr lang="en-IN" sz="1600">
                          <a:solidFill>
                            <a:schemeClr val="tx1"/>
                          </a:solidFill>
                          <a:effectLst/>
                        </a:rPr>
                        <a:t>1.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Manager /skill in two (Self) Skill in wheelers repairing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1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9,000.00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2,000.00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7447">
                <a:tc>
                  <a:txBody>
                    <a:bodyPr/>
                    <a:lstStyle/>
                    <a:p>
                      <a:pPr marL="2540" indent="-6350" algn="l">
                        <a:lnSpc>
                          <a:spcPct val="115000"/>
                        </a:lnSpc>
                        <a:spcAft>
                          <a:spcPts val="0"/>
                        </a:spcAft>
                      </a:pPr>
                      <a:r>
                        <a:rPr lang="en-IN" sz="1600">
                          <a:solidFill>
                            <a:schemeClr val="tx1"/>
                          </a:solidFill>
                          <a:effectLst/>
                        </a:rPr>
                        <a:t>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Skill worker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7,000.00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14,000.00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2771">
                <a:tc>
                  <a:txBody>
                    <a:bodyPr/>
                    <a:lstStyle/>
                    <a:p>
                      <a:pPr marL="2540" indent="-6350" algn="l">
                        <a:lnSpc>
                          <a:spcPct val="115000"/>
                        </a:lnSpc>
                        <a:spcAft>
                          <a:spcPts val="0"/>
                        </a:spcAft>
                      </a:pPr>
                      <a:r>
                        <a:rPr lang="en-IN" sz="1600">
                          <a:solidFill>
                            <a:schemeClr val="tx1"/>
                          </a:solidFill>
                          <a:effectLst/>
                        </a:rPr>
                        <a:t>3.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Unskilled Workers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4000.00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8,000.00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7447">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Total: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05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24,000.00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31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Rectangle 2"/>
          <p:cNvSpPr>
            <a:spLocks noChangeArrowheads="1"/>
          </p:cNvSpPr>
          <p:nvPr/>
        </p:nvSpPr>
        <p:spPr bwMode="auto">
          <a:xfrm>
            <a:off x="-1412119" y="-1698766"/>
            <a:ext cx="117651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7"/>
          <p:cNvSpPr/>
          <p:nvPr/>
        </p:nvSpPr>
        <p:spPr>
          <a:xfrm>
            <a:off x="457200" y="4437112"/>
            <a:ext cx="4343881" cy="374846"/>
          </a:xfrm>
          <a:prstGeom prst="rect">
            <a:avLst/>
          </a:prstGeom>
        </p:spPr>
        <p:txBody>
          <a:bodyPr wrap="none">
            <a:spAutoFit/>
          </a:bodyPr>
          <a:lstStyle/>
          <a:p>
            <a:pPr lvl="0" fontAlgn="base">
              <a:lnSpc>
                <a:spcPct val="102000"/>
              </a:lnSpc>
              <a:spcAft>
                <a:spcPts val="1235"/>
              </a:spcAft>
              <a:buClr>
                <a:srgbClr val="000000"/>
              </a:buClr>
              <a:buSzPts val="1200"/>
            </a:pPr>
            <a:r>
              <a:rPr lang="en-IN"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a:t>
            </a:r>
            <a:r>
              <a:rPr lang="en-IN" b="1" dirty="0" smtClean="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Administrative </a:t>
            </a:r>
            <a:r>
              <a:rPr lang="en-IN"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Expense (Per Month): </a:t>
            </a:r>
            <a:endParaRPr lang="en-IN"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508460092"/>
              </p:ext>
            </p:extLst>
          </p:nvPr>
        </p:nvGraphicFramePr>
        <p:xfrm>
          <a:off x="1187624" y="4811958"/>
          <a:ext cx="6408712" cy="834556"/>
        </p:xfrm>
        <a:graphic>
          <a:graphicData uri="http://schemas.openxmlformats.org/drawingml/2006/table">
            <a:tbl>
              <a:tblPr firstRow="1" firstCol="1" bandRow="1">
                <a:tableStyleId>{5C22544A-7EE6-4342-B048-85BDC9FD1C3A}</a:tableStyleId>
              </a:tblPr>
              <a:tblGrid>
                <a:gridCol w="827985"/>
                <a:gridCol w="3720485"/>
                <a:gridCol w="1860242"/>
              </a:tblGrid>
              <a:tr h="417278">
                <a:tc>
                  <a:txBody>
                    <a:bodyPr/>
                    <a:lstStyle/>
                    <a:p>
                      <a:pPr indent="-6350" algn="l">
                        <a:lnSpc>
                          <a:spcPct val="115000"/>
                        </a:lnSpc>
                        <a:spcAft>
                          <a:spcPts val="0"/>
                        </a:spcAft>
                      </a:pPr>
                      <a:r>
                        <a:rPr lang="en-IN" sz="1400" dirty="0" err="1">
                          <a:solidFill>
                            <a:schemeClr val="tx1"/>
                          </a:solidFill>
                          <a:effectLst/>
                        </a:rPr>
                        <a:t>SlNo</a:t>
                      </a:r>
                      <a:r>
                        <a:rPr lang="en-IN" sz="1400" dirty="0">
                          <a:solidFill>
                            <a:schemeClr val="tx1"/>
                          </a:solidFill>
                          <a:effectLst/>
                        </a:rPr>
                        <a:t>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400" dirty="0">
                          <a:solidFill>
                            <a:schemeClr val="tx1"/>
                          </a:solidFill>
                          <a:effectLst/>
                        </a:rPr>
                        <a:t>Particulars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400">
                          <a:solidFill>
                            <a:schemeClr val="tx1"/>
                          </a:solidFill>
                          <a:effectLst/>
                        </a:rPr>
                        <a:t>Amount (Rs.)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7278">
                <a:tc>
                  <a:txBody>
                    <a:bodyPr/>
                    <a:lstStyle/>
                    <a:p>
                      <a:pPr indent="-6350" algn="l">
                        <a:lnSpc>
                          <a:spcPct val="115000"/>
                        </a:lnSpc>
                        <a:spcAft>
                          <a:spcPts val="0"/>
                        </a:spcAft>
                      </a:pPr>
                      <a:r>
                        <a:rPr lang="en-IN" sz="1400">
                          <a:solidFill>
                            <a:schemeClr val="tx1"/>
                          </a:solidFill>
                          <a:effectLst/>
                        </a:rPr>
                        <a:t>1.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400" dirty="0">
                          <a:solidFill>
                            <a:schemeClr val="tx1"/>
                          </a:solidFill>
                          <a:effectLst/>
                        </a:rPr>
                        <a:t>Rent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400" dirty="0">
                          <a:solidFill>
                            <a:schemeClr val="tx1"/>
                          </a:solidFill>
                          <a:effectLst/>
                        </a:rPr>
                        <a:t>4,000.00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344043207"/>
              </p:ext>
            </p:extLst>
          </p:nvPr>
        </p:nvGraphicFramePr>
        <p:xfrm>
          <a:off x="1187624" y="5661248"/>
          <a:ext cx="6408713" cy="1008112"/>
        </p:xfrm>
        <a:graphic>
          <a:graphicData uri="http://schemas.openxmlformats.org/drawingml/2006/table">
            <a:tbl>
              <a:tblPr firstRow="1" firstCol="1" bandRow="1">
                <a:tableStyleId>{5C22544A-7EE6-4342-B048-85BDC9FD1C3A}</a:tableStyleId>
              </a:tblPr>
              <a:tblGrid>
                <a:gridCol w="827985"/>
                <a:gridCol w="3720485"/>
                <a:gridCol w="1860243"/>
              </a:tblGrid>
              <a:tr h="252028">
                <a:tc>
                  <a:txBody>
                    <a:bodyPr/>
                    <a:lstStyle/>
                    <a:p>
                      <a:pPr indent="-6350" algn="l">
                        <a:lnSpc>
                          <a:spcPct val="115000"/>
                        </a:lnSpc>
                        <a:spcAft>
                          <a:spcPts val="0"/>
                        </a:spcAft>
                      </a:pPr>
                      <a:r>
                        <a:rPr lang="en-IN" sz="1400" dirty="0">
                          <a:solidFill>
                            <a:schemeClr val="tx1"/>
                          </a:solidFill>
                          <a:effectLst/>
                        </a:rPr>
                        <a:t>2.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400" dirty="0">
                          <a:solidFill>
                            <a:schemeClr val="tx1"/>
                          </a:solidFill>
                          <a:effectLst/>
                        </a:rPr>
                        <a:t>Electricity/water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400">
                          <a:solidFill>
                            <a:schemeClr val="tx1"/>
                          </a:solidFill>
                          <a:effectLst/>
                        </a:rPr>
                        <a:t>2,500.00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52028">
                <a:tc>
                  <a:txBody>
                    <a:bodyPr/>
                    <a:lstStyle/>
                    <a:p>
                      <a:pPr indent="-6350" algn="l">
                        <a:lnSpc>
                          <a:spcPct val="115000"/>
                        </a:lnSpc>
                        <a:spcAft>
                          <a:spcPts val="0"/>
                        </a:spcAft>
                      </a:pPr>
                      <a:r>
                        <a:rPr lang="en-IN" sz="1400">
                          <a:solidFill>
                            <a:schemeClr val="tx1"/>
                          </a:solidFill>
                          <a:effectLst/>
                        </a:rPr>
                        <a:t>3.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400" dirty="0">
                          <a:solidFill>
                            <a:schemeClr val="tx1"/>
                          </a:solidFill>
                          <a:effectLst/>
                        </a:rPr>
                        <a:t>Postage &amp; Stationery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400">
                          <a:solidFill>
                            <a:schemeClr val="tx1"/>
                          </a:solidFill>
                          <a:effectLst/>
                        </a:rPr>
                        <a:t>500.00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52028">
                <a:tc>
                  <a:txBody>
                    <a:bodyPr/>
                    <a:lstStyle/>
                    <a:p>
                      <a:pPr indent="-6350" algn="l">
                        <a:lnSpc>
                          <a:spcPct val="115000"/>
                        </a:lnSpc>
                        <a:spcAft>
                          <a:spcPts val="0"/>
                        </a:spcAft>
                      </a:pPr>
                      <a:r>
                        <a:rPr lang="en-IN" sz="1400">
                          <a:solidFill>
                            <a:schemeClr val="tx1"/>
                          </a:solidFill>
                          <a:effectLst/>
                        </a:rPr>
                        <a:t>4.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400" dirty="0">
                          <a:solidFill>
                            <a:schemeClr val="tx1"/>
                          </a:solidFill>
                          <a:effectLst/>
                        </a:rPr>
                        <a:t>Repairs &amp; Maintenance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400">
                          <a:solidFill>
                            <a:schemeClr val="tx1"/>
                          </a:solidFill>
                          <a:effectLst/>
                        </a:rPr>
                        <a:t>1,000.00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52028">
                <a:tc>
                  <a:txBody>
                    <a:bodyPr/>
                    <a:lstStyle/>
                    <a:p>
                      <a:pPr indent="-6350" algn="l">
                        <a:lnSpc>
                          <a:spcPct val="115000"/>
                        </a:lnSpc>
                        <a:spcAft>
                          <a:spcPts val="0"/>
                        </a:spcAft>
                      </a:pPr>
                      <a:r>
                        <a:rPr lang="en-IN" sz="1400">
                          <a:solidFill>
                            <a:schemeClr val="tx1"/>
                          </a:solidFill>
                          <a:effectLst/>
                        </a:rPr>
                        <a:t>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400" dirty="0">
                          <a:solidFill>
                            <a:schemeClr val="tx1"/>
                          </a:solidFill>
                          <a:effectLst/>
                        </a:rPr>
                        <a:t>Total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6350" algn="l">
                        <a:lnSpc>
                          <a:spcPct val="115000"/>
                        </a:lnSpc>
                        <a:spcAft>
                          <a:spcPts val="0"/>
                        </a:spcAft>
                      </a:pPr>
                      <a:r>
                        <a:rPr lang="en-IN" sz="1400" dirty="0">
                          <a:solidFill>
                            <a:schemeClr val="tx1"/>
                          </a:solidFill>
                          <a:effectLst/>
                        </a:rPr>
                        <a:t>8,000.00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9043205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53772"/>
            <a:ext cx="8229600" cy="1143000"/>
          </a:xfrm>
        </p:spPr>
        <p:txBody>
          <a:bodyPr>
            <a:normAutofit/>
          </a:bodyPr>
          <a:lstStyle/>
          <a:p>
            <a:pPr lvl="0"/>
            <a:r>
              <a:rPr lang="en-IN" sz="2000" b="1" i="1" dirty="0">
                <a:solidFill>
                  <a:schemeClr val="tx1"/>
                </a:solidFill>
              </a:rPr>
              <a:t>Working Capital (per Month) </a:t>
            </a:r>
            <a:r>
              <a:rPr lang="en-IN" sz="2000" dirty="0"/>
              <a:t/>
            </a:r>
            <a:br>
              <a:rPr lang="en-IN" sz="2000" dirty="0"/>
            </a:br>
            <a:endParaRPr lang="en-IN"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0242033"/>
              </p:ext>
            </p:extLst>
          </p:nvPr>
        </p:nvGraphicFramePr>
        <p:xfrm>
          <a:off x="457200" y="1069588"/>
          <a:ext cx="7632848" cy="1313180"/>
        </p:xfrm>
        <a:graphic>
          <a:graphicData uri="http://schemas.openxmlformats.org/drawingml/2006/table">
            <a:tbl>
              <a:tblPr firstRow="1" firstCol="1" bandRow="1">
                <a:tableStyleId>{5C22544A-7EE6-4342-B048-85BDC9FD1C3A}</a:tableStyleId>
              </a:tblPr>
              <a:tblGrid>
                <a:gridCol w="982761"/>
                <a:gridCol w="4433392"/>
                <a:gridCol w="2216695"/>
              </a:tblGrid>
              <a:tr h="183515">
                <a:tc>
                  <a:txBody>
                    <a:bodyPr/>
                    <a:lstStyle/>
                    <a:p>
                      <a:pPr indent="-6350" algn="l">
                        <a:lnSpc>
                          <a:spcPct val="115000"/>
                        </a:lnSpc>
                        <a:spcAft>
                          <a:spcPts val="0"/>
                        </a:spcAft>
                      </a:pPr>
                      <a:r>
                        <a:rPr lang="en-IN" sz="1600" dirty="0" err="1">
                          <a:solidFill>
                            <a:schemeClr val="tx1"/>
                          </a:solidFill>
                          <a:effectLst/>
                        </a:rPr>
                        <a:t>SlNo</a:t>
                      </a: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Particulars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Amount (Rs.)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0340">
                <a:tc>
                  <a:txBody>
                    <a:bodyPr/>
                    <a:lstStyle/>
                    <a:p>
                      <a:pPr indent="-6350" algn="l">
                        <a:lnSpc>
                          <a:spcPct val="115000"/>
                        </a:lnSpc>
                        <a:spcAft>
                          <a:spcPts val="0"/>
                        </a:spcAft>
                      </a:pPr>
                      <a:r>
                        <a:rPr lang="en-IN" sz="1600" dirty="0">
                          <a:solidFill>
                            <a:schemeClr val="tx1"/>
                          </a:solidFill>
                          <a:effectLst/>
                        </a:rPr>
                        <a:t>1.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Raw Material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1, 49,000.00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
                <a:tc>
                  <a:txBody>
                    <a:bodyPr/>
                    <a:lstStyle/>
                    <a:p>
                      <a:pPr indent="-6350" algn="l">
                        <a:lnSpc>
                          <a:spcPct val="115000"/>
                        </a:lnSpc>
                        <a:spcAft>
                          <a:spcPts val="0"/>
                        </a:spcAft>
                      </a:pPr>
                      <a:r>
                        <a:rPr lang="en-IN" sz="1600">
                          <a:solidFill>
                            <a:schemeClr val="tx1"/>
                          </a:solidFill>
                          <a:effectLst/>
                        </a:rPr>
                        <a:t>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Manpower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24,000.00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0975">
                <a:tc>
                  <a:txBody>
                    <a:bodyPr/>
                    <a:lstStyle/>
                    <a:p>
                      <a:pPr indent="-6350" algn="l">
                        <a:lnSpc>
                          <a:spcPct val="115000"/>
                        </a:lnSpc>
                        <a:spcAft>
                          <a:spcPts val="0"/>
                        </a:spcAft>
                      </a:pPr>
                      <a:r>
                        <a:rPr lang="en-IN" sz="1600">
                          <a:solidFill>
                            <a:schemeClr val="tx1"/>
                          </a:solidFill>
                          <a:effectLst/>
                        </a:rPr>
                        <a:t>3.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Administrative Expense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8,000.00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0340">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Total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149,320.00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ectangle 4"/>
          <p:cNvSpPr/>
          <p:nvPr/>
        </p:nvSpPr>
        <p:spPr>
          <a:xfrm>
            <a:off x="457200" y="2348880"/>
            <a:ext cx="3617337" cy="354777"/>
          </a:xfrm>
          <a:prstGeom prst="rect">
            <a:avLst/>
          </a:prstGeom>
        </p:spPr>
        <p:txBody>
          <a:bodyPr wrap="none">
            <a:spAutoFit/>
          </a:bodyPr>
          <a:lstStyle/>
          <a:p>
            <a:pPr lvl="0" fontAlgn="base">
              <a:lnSpc>
                <a:spcPct val="101000"/>
              </a:lnSpc>
              <a:spcAft>
                <a:spcPts val="1210"/>
              </a:spcAft>
              <a:buClr>
                <a:srgbClr val="000000"/>
              </a:buClr>
              <a:buSzPts val="1200"/>
            </a:pPr>
            <a:r>
              <a:rPr lang="en-IN"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Working Capital Requirement:  </a:t>
            </a:r>
            <a:endParaRPr lang="en-IN"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892012277"/>
              </p:ext>
            </p:extLst>
          </p:nvPr>
        </p:nvGraphicFramePr>
        <p:xfrm>
          <a:off x="611560" y="2703657"/>
          <a:ext cx="7488832" cy="2069690"/>
        </p:xfrm>
        <a:graphic>
          <a:graphicData uri="http://schemas.openxmlformats.org/drawingml/2006/table">
            <a:tbl>
              <a:tblPr firstRow="1" firstCol="1" bandRow="1">
                <a:tableStyleId>{5C22544A-7EE6-4342-B048-85BDC9FD1C3A}</a:tableStyleId>
              </a:tblPr>
              <a:tblGrid>
                <a:gridCol w="751162"/>
                <a:gridCol w="3366244"/>
                <a:gridCol w="1687785"/>
                <a:gridCol w="1683641"/>
              </a:tblGrid>
              <a:tr h="413938">
                <a:tc>
                  <a:txBody>
                    <a:bodyPr/>
                    <a:lstStyle/>
                    <a:p>
                      <a:pPr marL="3175" indent="-6350" algn="just">
                        <a:lnSpc>
                          <a:spcPct val="115000"/>
                        </a:lnSpc>
                        <a:spcAft>
                          <a:spcPts val="0"/>
                        </a:spcAft>
                      </a:pPr>
                      <a:r>
                        <a:rPr lang="en-IN" sz="1600" dirty="0" err="1">
                          <a:solidFill>
                            <a:schemeClr val="tx1"/>
                          </a:solidFill>
                          <a:effectLst/>
                        </a:rPr>
                        <a:t>SlNo</a:t>
                      </a: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Items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Stock Period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Amount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3938">
                <a:tc>
                  <a:txBody>
                    <a:bodyPr/>
                    <a:lstStyle/>
                    <a:p>
                      <a:pPr marL="3175" indent="-6350" algn="l">
                        <a:lnSpc>
                          <a:spcPct val="115000"/>
                        </a:lnSpc>
                        <a:spcAft>
                          <a:spcPts val="0"/>
                        </a:spcAft>
                      </a:pPr>
                      <a:r>
                        <a:rPr lang="en-IN" sz="1600" dirty="0">
                          <a:solidFill>
                            <a:schemeClr val="tx1"/>
                          </a:solidFill>
                          <a:effectLst/>
                        </a:rPr>
                        <a:t>1.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Raw Materials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10 days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40,000.00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3938">
                <a:tc>
                  <a:txBody>
                    <a:bodyPr/>
                    <a:lstStyle/>
                    <a:p>
                      <a:pPr marL="3175" indent="-6350" algn="l">
                        <a:lnSpc>
                          <a:spcPct val="115000"/>
                        </a:lnSpc>
                        <a:spcAft>
                          <a:spcPts val="0"/>
                        </a:spcAft>
                      </a:pPr>
                      <a:r>
                        <a:rPr lang="en-IN" sz="1600">
                          <a:solidFill>
                            <a:schemeClr val="tx1"/>
                          </a:solidFill>
                          <a:effectLst/>
                        </a:rPr>
                        <a:t>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Manpower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1 Months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24,000.00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3938">
                <a:tc>
                  <a:txBody>
                    <a:bodyPr/>
                    <a:lstStyle/>
                    <a:p>
                      <a:pPr marL="3175" indent="-6350" algn="l">
                        <a:lnSpc>
                          <a:spcPct val="115000"/>
                        </a:lnSpc>
                        <a:spcAft>
                          <a:spcPts val="0"/>
                        </a:spcAft>
                      </a:pPr>
                      <a:r>
                        <a:rPr lang="en-IN" sz="1600">
                          <a:solidFill>
                            <a:schemeClr val="tx1"/>
                          </a:solidFill>
                          <a:effectLst/>
                        </a:rPr>
                        <a:t>3.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Administrative Overheads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1 Months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8,000.00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3938">
                <a:tc>
                  <a:txBody>
                    <a:bodyPr/>
                    <a:lstStyle/>
                    <a:p>
                      <a:pPr marL="3175"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Total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82,000.00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4064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Rectangle 1"/>
          <p:cNvSpPr>
            <a:spLocks noChangeArrowheads="1"/>
          </p:cNvSpPr>
          <p:nvPr/>
        </p:nvSpPr>
        <p:spPr bwMode="auto">
          <a:xfrm>
            <a:off x="2289879" y="308702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7"/>
          <p:cNvSpPr/>
          <p:nvPr/>
        </p:nvSpPr>
        <p:spPr>
          <a:xfrm>
            <a:off x="457200" y="4725144"/>
            <a:ext cx="3040128" cy="372090"/>
          </a:xfrm>
          <a:prstGeom prst="rect">
            <a:avLst/>
          </a:prstGeom>
        </p:spPr>
        <p:txBody>
          <a:bodyPr wrap="none">
            <a:spAutoFit/>
          </a:bodyPr>
          <a:lstStyle/>
          <a:p>
            <a:pPr lvl="0" fontAlgn="base">
              <a:lnSpc>
                <a:spcPct val="101000"/>
              </a:lnSpc>
              <a:buClr>
                <a:srgbClr val="000000"/>
              </a:buClr>
              <a:buSzPts val="1200"/>
            </a:pPr>
            <a:r>
              <a:rPr lang="en-IN" b="1" dirty="0" smtClean="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Total </a:t>
            </a:r>
            <a:r>
              <a:rPr lang="en-IN" b="1"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Capital Investment: </a:t>
            </a:r>
            <a:endParaRPr lang="en-IN"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245148656"/>
              </p:ext>
            </p:extLst>
          </p:nvPr>
        </p:nvGraphicFramePr>
        <p:xfrm>
          <a:off x="611560" y="5081111"/>
          <a:ext cx="7488833" cy="1660256"/>
        </p:xfrm>
        <a:graphic>
          <a:graphicData uri="http://schemas.openxmlformats.org/drawingml/2006/table">
            <a:tbl>
              <a:tblPr firstRow="1" firstCol="1" bandRow="1">
                <a:tableStyleId>{5C22544A-7EE6-4342-B048-85BDC9FD1C3A}</a:tableStyleId>
              </a:tblPr>
              <a:tblGrid>
                <a:gridCol w="964716"/>
                <a:gridCol w="4352389"/>
                <a:gridCol w="2171728"/>
              </a:tblGrid>
              <a:tr h="415064">
                <a:tc>
                  <a:txBody>
                    <a:bodyPr/>
                    <a:lstStyle/>
                    <a:p>
                      <a:pPr marL="2540" indent="-6350" algn="l">
                        <a:lnSpc>
                          <a:spcPct val="115000"/>
                        </a:lnSpc>
                        <a:spcAft>
                          <a:spcPts val="0"/>
                        </a:spcAft>
                      </a:pPr>
                      <a:r>
                        <a:rPr lang="en-IN" sz="1600" dirty="0" err="1">
                          <a:solidFill>
                            <a:schemeClr val="tx1"/>
                          </a:solidFill>
                          <a:effectLst/>
                        </a:rPr>
                        <a:t>SlNo</a:t>
                      </a: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Particulars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Amount (Rs.)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5064">
                <a:tc>
                  <a:txBody>
                    <a:bodyPr/>
                    <a:lstStyle/>
                    <a:p>
                      <a:pPr marL="2540" indent="-6350" algn="l">
                        <a:lnSpc>
                          <a:spcPct val="115000"/>
                        </a:lnSpc>
                        <a:spcAft>
                          <a:spcPts val="0"/>
                        </a:spcAft>
                      </a:pPr>
                      <a:r>
                        <a:rPr lang="en-IN" sz="1600">
                          <a:solidFill>
                            <a:schemeClr val="tx1"/>
                          </a:solidFill>
                          <a:effectLst/>
                        </a:rPr>
                        <a:t>1.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Fixed Capital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1, 18,000.00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5064">
                <a:tc>
                  <a:txBody>
                    <a:bodyPr/>
                    <a:lstStyle/>
                    <a:p>
                      <a:pPr marL="2540" indent="-6350" algn="l">
                        <a:lnSpc>
                          <a:spcPct val="115000"/>
                        </a:lnSpc>
                        <a:spcAft>
                          <a:spcPts val="0"/>
                        </a:spcAft>
                      </a:pPr>
                      <a:r>
                        <a:rPr lang="en-IN" sz="1600">
                          <a:solidFill>
                            <a:schemeClr val="tx1"/>
                          </a:solidFill>
                          <a:effectLst/>
                        </a:rPr>
                        <a:t>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Working Capital Required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82,000.00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5064">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Total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2, 00,000.00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0305815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sz="2200" b="1" i="1" dirty="0">
                <a:solidFill>
                  <a:schemeClr val="tx1"/>
                </a:solidFill>
              </a:rPr>
              <a:t>Means of Finance: (under SEP-I) of NULM </a:t>
            </a:r>
            <a:r>
              <a:rPr lang="en-IN" dirty="0"/>
              <a:t/>
            </a:r>
            <a:br>
              <a:rPr lang="en-IN" dirty="0"/>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2264150"/>
              </p:ext>
            </p:extLst>
          </p:nvPr>
        </p:nvGraphicFramePr>
        <p:xfrm>
          <a:off x="457200" y="1124744"/>
          <a:ext cx="8229601" cy="2271244"/>
        </p:xfrm>
        <a:graphic>
          <a:graphicData uri="http://schemas.openxmlformats.org/drawingml/2006/table">
            <a:tbl>
              <a:tblPr firstRow="1" firstCol="1" bandRow="1">
                <a:tableStyleId>{5C22544A-7EE6-4342-B048-85BDC9FD1C3A}</a:tableStyleId>
              </a:tblPr>
              <a:tblGrid>
                <a:gridCol w="370190"/>
                <a:gridCol w="5113244"/>
                <a:gridCol w="2746167"/>
              </a:tblGrid>
              <a:tr h="432048">
                <a:tc>
                  <a:txBody>
                    <a:bodyPr/>
                    <a:lstStyle/>
                    <a:p>
                      <a:pPr indent="-6350" algn="l">
                        <a:lnSpc>
                          <a:spcPct val="115000"/>
                        </a:lnSpc>
                        <a:spcAft>
                          <a:spcPts val="0"/>
                        </a:spcAft>
                      </a:pPr>
                      <a:r>
                        <a:rPr lang="en-IN" sz="1600" dirty="0" err="1">
                          <a:solidFill>
                            <a:schemeClr val="tx1"/>
                          </a:solidFill>
                          <a:effectLst/>
                        </a:rPr>
                        <a:t>Sl</a:t>
                      </a: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Source of Finance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Amount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2048">
                <a:tc>
                  <a:txBody>
                    <a:bodyPr/>
                    <a:lstStyle/>
                    <a:p>
                      <a:pPr indent="-6350" algn="l">
                        <a:lnSpc>
                          <a:spcPct val="115000"/>
                        </a:lnSpc>
                        <a:spcAft>
                          <a:spcPts val="0"/>
                        </a:spcAft>
                      </a:pPr>
                      <a:r>
                        <a:rPr lang="en-IN" sz="1600">
                          <a:solidFill>
                            <a:schemeClr val="tx1"/>
                          </a:solidFill>
                          <a:effectLst/>
                        </a:rPr>
                        <a:t>i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Promoters Contribution @25%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50,000.00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2048">
                <a:tc>
                  <a:txBody>
                    <a:bodyPr/>
                    <a:lstStyle/>
                    <a:p>
                      <a:pPr indent="-6350" algn="l">
                        <a:lnSpc>
                          <a:spcPct val="115000"/>
                        </a:lnSpc>
                        <a:spcAft>
                          <a:spcPts val="0"/>
                        </a:spcAft>
                      </a:pPr>
                      <a:r>
                        <a:rPr lang="en-IN" sz="1600">
                          <a:solidFill>
                            <a:schemeClr val="tx1"/>
                          </a:solidFill>
                          <a:effectLst/>
                        </a:rPr>
                        <a:t>ii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Bank Loan@ 75%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1,50,000.00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2048">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Total: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2,00,000.00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2048">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Interest subsidy on loan @7% under ANULM, Govt. of </a:t>
                      </a:r>
                      <a:r>
                        <a:rPr lang="en-IN" sz="1600" dirty="0" smtClean="0">
                          <a:solidFill>
                            <a:schemeClr val="tx1"/>
                          </a:solidFill>
                          <a:effectLst/>
                        </a:rPr>
                        <a:t>Assam</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025" marR="336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ectangle 1"/>
          <p:cNvSpPr>
            <a:spLocks noChangeArrowheads="1"/>
          </p:cNvSpPr>
          <p:nvPr/>
        </p:nvSpPr>
        <p:spPr bwMode="auto">
          <a:xfrm>
            <a:off x="-1694708" y="-1729651"/>
            <a:ext cx="128142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 </a:t>
            </a:r>
            <a:endParaRPr kumimoji="0" 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565010597"/>
              </p:ext>
            </p:extLst>
          </p:nvPr>
        </p:nvGraphicFramePr>
        <p:xfrm>
          <a:off x="457200" y="3501008"/>
          <a:ext cx="8229601" cy="1008112"/>
        </p:xfrm>
        <a:graphic>
          <a:graphicData uri="http://schemas.openxmlformats.org/drawingml/2006/table">
            <a:tbl>
              <a:tblPr firstRow="1" firstCol="1" bandRow="1">
                <a:tableStyleId>{5C22544A-7EE6-4342-B048-85BDC9FD1C3A}</a:tableStyleId>
              </a:tblPr>
              <a:tblGrid>
                <a:gridCol w="591527"/>
                <a:gridCol w="2206001"/>
                <a:gridCol w="3624898"/>
                <a:gridCol w="1807175"/>
              </a:tblGrid>
              <a:tr h="504056">
                <a:tc>
                  <a:txBody>
                    <a:bodyPr/>
                    <a:lstStyle/>
                    <a:p>
                      <a:pPr indent="-6350" algn="r">
                        <a:lnSpc>
                          <a:spcPct val="115000"/>
                        </a:lnSpc>
                        <a:spcAft>
                          <a:spcPts val="0"/>
                        </a:spcAft>
                      </a:pPr>
                      <a:r>
                        <a:rPr lang="en-IN" sz="1600" dirty="0">
                          <a:solidFill>
                            <a:schemeClr val="tx1"/>
                          </a:solidFill>
                          <a:effectLst/>
                        </a:rPr>
                        <a:t></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indent="-6350" algn="l">
                        <a:lnSpc>
                          <a:spcPct val="115000"/>
                        </a:lnSpc>
                        <a:spcAft>
                          <a:spcPts val="0"/>
                        </a:spcAft>
                      </a:pPr>
                      <a:r>
                        <a:rPr lang="en-IN" sz="1600" dirty="0">
                          <a:solidFill>
                            <a:schemeClr val="tx1"/>
                          </a:solidFill>
                          <a:effectLst/>
                        </a:rPr>
                        <a:t> PROJECTED SALES REALIZATION ( Per Annum)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056">
                <a:tc>
                  <a:txBody>
                    <a:bodyPr/>
                    <a:lstStyle/>
                    <a:p>
                      <a:pPr marL="59055" indent="-6350" algn="just">
                        <a:lnSpc>
                          <a:spcPct val="115000"/>
                        </a:lnSpc>
                        <a:spcAft>
                          <a:spcPts val="0"/>
                        </a:spcAft>
                      </a:pPr>
                      <a:r>
                        <a:rPr lang="en-IN" sz="1600">
                          <a:solidFill>
                            <a:schemeClr val="tx1"/>
                          </a:solidFill>
                          <a:effectLst/>
                        </a:rPr>
                        <a:t>0SL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62630159"/>
              </p:ext>
            </p:extLst>
          </p:nvPr>
        </p:nvGraphicFramePr>
        <p:xfrm>
          <a:off x="457200" y="4509120"/>
          <a:ext cx="8229601" cy="2135632"/>
        </p:xfrm>
        <a:graphic>
          <a:graphicData uri="http://schemas.openxmlformats.org/drawingml/2006/table">
            <a:tbl>
              <a:tblPr firstRow="1" firstCol="1" bandRow="1">
                <a:tableStyleId>{5C22544A-7EE6-4342-B048-85BDC9FD1C3A}</a:tableStyleId>
              </a:tblPr>
              <a:tblGrid>
                <a:gridCol w="591527"/>
                <a:gridCol w="2206001"/>
                <a:gridCol w="3624898"/>
                <a:gridCol w="1807175"/>
              </a:tblGrid>
              <a:tr h="355600">
                <a:tc>
                  <a:txBody>
                    <a:bodyPr/>
                    <a:lstStyle/>
                    <a:p>
                      <a:pPr marL="59055" indent="-6350" algn="l">
                        <a:lnSpc>
                          <a:spcPct val="115000"/>
                        </a:lnSpc>
                        <a:spcAft>
                          <a:spcPts val="0"/>
                        </a:spcAft>
                      </a:pPr>
                      <a:r>
                        <a:rPr lang="en-IN" sz="1600" dirty="0" err="1">
                          <a:solidFill>
                            <a:schemeClr val="tx1"/>
                          </a:solidFill>
                          <a:effectLst/>
                        </a:rPr>
                        <a:t>i</a:t>
                      </a: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just">
                        <a:lnSpc>
                          <a:spcPct val="115000"/>
                        </a:lnSpc>
                        <a:spcAft>
                          <a:spcPts val="0"/>
                        </a:spcAft>
                      </a:pPr>
                      <a:r>
                        <a:rPr lang="en-IN" sz="1600">
                          <a:solidFill>
                            <a:schemeClr val="tx1"/>
                          </a:solidFill>
                          <a:effectLst/>
                        </a:rPr>
                        <a:t>Complete Servicing of Vehicles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a:solidFill>
                            <a:schemeClr val="tx1"/>
                          </a:solidFill>
                          <a:effectLst/>
                        </a:rPr>
                        <a:t>1200 Vehicle @ 240/- per vehicles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a:solidFill>
                            <a:schemeClr val="tx1"/>
                          </a:solidFill>
                          <a:effectLst/>
                        </a:rPr>
                        <a:t>2,88,000.00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8140">
                <a:tc>
                  <a:txBody>
                    <a:bodyPr/>
                    <a:lstStyle/>
                    <a:p>
                      <a:pPr marL="59055" indent="-6350" algn="l">
                        <a:lnSpc>
                          <a:spcPct val="115000"/>
                        </a:lnSpc>
                        <a:spcAft>
                          <a:spcPts val="0"/>
                        </a:spcAft>
                      </a:pPr>
                      <a:r>
                        <a:rPr lang="en-IN" sz="1600" dirty="0">
                          <a:solidFill>
                            <a:schemeClr val="tx1"/>
                          </a:solidFill>
                          <a:effectLst/>
                        </a:rPr>
                        <a:t>ii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00000"/>
                        </a:lnSpc>
                        <a:spcAft>
                          <a:spcPts val="0"/>
                        </a:spcAft>
                      </a:pPr>
                      <a:r>
                        <a:rPr lang="en-IN" sz="1600" dirty="0">
                          <a:solidFill>
                            <a:schemeClr val="tx1"/>
                          </a:solidFill>
                          <a:effectLst/>
                        </a:rPr>
                        <a:t> Income 	from </a:t>
                      </a:r>
                    </a:p>
                    <a:p>
                      <a:pPr marL="58420" indent="-6350" algn="l">
                        <a:lnSpc>
                          <a:spcPct val="115000"/>
                        </a:lnSpc>
                        <a:spcAft>
                          <a:spcPts val="0"/>
                        </a:spcAft>
                      </a:pPr>
                      <a:r>
                        <a:rPr lang="en-IN" sz="1600" dirty="0">
                          <a:solidFill>
                            <a:schemeClr val="tx1"/>
                          </a:solidFill>
                          <a:effectLst/>
                        </a:rPr>
                        <a:t>washing of vehicles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a:solidFill>
                            <a:schemeClr val="tx1"/>
                          </a:solidFill>
                          <a:effectLst/>
                        </a:rPr>
                        <a:t>1500 vehicles @ Rs 120/-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dirty="0">
                          <a:solidFill>
                            <a:schemeClr val="tx1"/>
                          </a:solidFill>
                          <a:effectLst/>
                        </a:rPr>
                        <a:t>1,80,000.00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0860">
                <a:tc>
                  <a:txBody>
                    <a:bodyPr/>
                    <a:lstStyle/>
                    <a:p>
                      <a:pPr marL="59055" indent="-6350" algn="l">
                        <a:lnSpc>
                          <a:spcPct val="115000"/>
                        </a:lnSpc>
                        <a:spcAft>
                          <a:spcPts val="0"/>
                        </a:spcAft>
                      </a:pPr>
                      <a:r>
                        <a:rPr lang="en-IN" sz="1600">
                          <a:solidFill>
                            <a:schemeClr val="tx1"/>
                          </a:solidFill>
                          <a:effectLst/>
                        </a:rPr>
                        <a:t>iii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dirty="0">
                          <a:solidFill>
                            <a:schemeClr val="tx1"/>
                          </a:solidFill>
                          <a:effectLst/>
                        </a:rPr>
                        <a:t>Income 	from changing the oil and grease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a:solidFill>
                            <a:schemeClr val="tx1"/>
                          </a:solidFill>
                          <a:effectLst/>
                        </a:rPr>
                        <a:t>1000 vehicles @100/-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a:solidFill>
                            <a:schemeClr val="tx1"/>
                          </a:solidFill>
                          <a:effectLst/>
                        </a:rPr>
                        <a:t>1,00.000.00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
                <a:tc>
                  <a:txBody>
                    <a:bodyPr/>
                    <a:lstStyle/>
                    <a:p>
                      <a:pPr marL="59055" indent="-6350" algn="l">
                        <a:lnSpc>
                          <a:spcPct val="115000"/>
                        </a:lnSpc>
                        <a:spcAft>
                          <a:spcPts val="0"/>
                        </a:spcAft>
                      </a:pPr>
                      <a:r>
                        <a:rPr lang="en-IN" sz="1600">
                          <a:solidFill>
                            <a:schemeClr val="tx1"/>
                          </a:solidFill>
                          <a:effectLst/>
                        </a:rPr>
                        <a:t>iv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dirty="0">
                          <a:solidFill>
                            <a:schemeClr val="tx1"/>
                          </a:solidFill>
                          <a:effectLst/>
                        </a:rPr>
                        <a:t>Total: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8420" indent="-6350" algn="l">
                        <a:lnSpc>
                          <a:spcPct val="115000"/>
                        </a:lnSpc>
                        <a:spcAft>
                          <a:spcPts val="0"/>
                        </a:spcAft>
                      </a:pPr>
                      <a:r>
                        <a:rPr lang="en-IN" sz="1600" dirty="0">
                          <a:solidFill>
                            <a:schemeClr val="tx1"/>
                          </a:solidFill>
                          <a:effectLst/>
                        </a:rPr>
                        <a:t>568,000.00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16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6549242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a:bodyPr>
          <a:lstStyle/>
          <a:p>
            <a:r>
              <a:rPr lang="en-IN" sz="2400" b="1" i="1" dirty="0">
                <a:solidFill>
                  <a:schemeClr val="tx1"/>
                </a:solidFill>
              </a:rPr>
              <a:t>LOAN REPAYMENT SCHEDULE @12 % ANNUALLY</a:t>
            </a:r>
            <a:endParaRPr lang="en-IN" sz="2400" i="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4059089"/>
              </p:ext>
            </p:extLst>
          </p:nvPr>
        </p:nvGraphicFramePr>
        <p:xfrm>
          <a:off x="457201" y="1628800"/>
          <a:ext cx="7859215" cy="2450111"/>
        </p:xfrm>
        <a:graphic>
          <a:graphicData uri="http://schemas.openxmlformats.org/drawingml/2006/table">
            <a:tbl>
              <a:tblPr firstRow="1" firstCol="1" bandRow="1">
                <a:tableStyleId>{5C22544A-7EE6-4342-B048-85BDC9FD1C3A}</a:tableStyleId>
              </a:tblPr>
              <a:tblGrid>
                <a:gridCol w="3419394"/>
                <a:gridCol w="824861"/>
                <a:gridCol w="897873"/>
                <a:gridCol w="823991"/>
                <a:gridCol w="938725"/>
                <a:gridCol w="954371"/>
              </a:tblGrid>
              <a:tr h="361879">
                <a:tc>
                  <a:txBody>
                    <a:bodyPr/>
                    <a:lstStyle/>
                    <a:p>
                      <a:pPr marL="3175"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indent="-6350" algn="ctr">
                        <a:lnSpc>
                          <a:spcPct val="115000"/>
                        </a:lnSpc>
                        <a:spcAft>
                          <a:spcPts val="0"/>
                        </a:spcAft>
                      </a:pPr>
                      <a:r>
                        <a:rPr kumimoji="0" lang="en-IN" sz="1800" b="1" kern="1200" dirty="0" smtClean="0">
                          <a:solidFill>
                            <a:schemeClr val="lt1"/>
                          </a:solidFill>
                          <a:effectLst/>
                          <a:latin typeface="+mn-lt"/>
                          <a:ea typeface="+mn-ea"/>
                          <a:cs typeface="+mn-cs"/>
                        </a:rPr>
                        <a:t> </a:t>
                      </a:r>
                      <a:r>
                        <a:rPr kumimoji="0" lang="en-IN" sz="1800" b="1" kern="1200" dirty="0" smtClean="0">
                          <a:solidFill>
                            <a:schemeClr val="tx1"/>
                          </a:solidFill>
                          <a:effectLst/>
                          <a:latin typeface="+mn-lt"/>
                          <a:ea typeface="+mn-ea"/>
                          <a:cs typeface="+mn-cs"/>
                        </a:rPr>
                        <a:t>(</a:t>
                      </a:r>
                      <a:r>
                        <a:rPr kumimoji="0" lang="en-IN" sz="1800" b="1" kern="1200" dirty="0" err="1" smtClean="0">
                          <a:solidFill>
                            <a:schemeClr val="tx1"/>
                          </a:solidFill>
                          <a:effectLst/>
                          <a:latin typeface="+mn-lt"/>
                          <a:ea typeface="+mn-ea"/>
                          <a:cs typeface="+mn-cs"/>
                        </a:rPr>
                        <a:t>Rs</a:t>
                      </a:r>
                      <a:r>
                        <a:rPr kumimoji="0" lang="en-IN" sz="1800" b="1" kern="1200" dirty="0" smtClean="0">
                          <a:solidFill>
                            <a:schemeClr val="tx1"/>
                          </a:solidFill>
                          <a:effectLst/>
                          <a:latin typeface="+mn-lt"/>
                          <a:ea typeface="+mn-ea"/>
                          <a:cs typeface="+mn-cs"/>
                        </a:rPr>
                        <a:t>. In Thousands)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1879">
                <a:tc>
                  <a:txBody>
                    <a:bodyPr/>
                    <a:lstStyle/>
                    <a:p>
                      <a:pPr marL="3175" indent="-6350" algn="l">
                        <a:lnSpc>
                          <a:spcPct val="115000"/>
                        </a:lnSpc>
                        <a:spcAft>
                          <a:spcPts val="0"/>
                        </a:spcAft>
                      </a:pPr>
                      <a:r>
                        <a:rPr lang="en-IN" sz="1600" dirty="0">
                          <a:solidFill>
                            <a:schemeClr val="tx1"/>
                          </a:solidFill>
                          <a:effectLst/>
                        </a:rPr>
                        <a:t>ITEM/ YEAR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01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03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04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05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2537">
                <a:tc>
                  <a:txBody>
                    <a:bodyPr/>
                    <a:lstStyle/>
                    <a:p>
                      <a:pPr marL="3175" indent="-6350" algn="l">
                        <a:lnSpc>
                          <a:spcPct val="115000"/>
                        </a:lnSpc>
                        <a:spcAft>
                          <a:spcPts val="0"/>
                        </a:spcAft>
                      </a:pPr>
                      <a:r>
                        <a:rPr lang="en-IN" sz="1600" dirty="0">
                          <a:solidFill>
                            <a:schemeClr val="tx1"/>
                          </a:solidFill>
                          <a:effectLst/>
                        </a:rPr>
                        <a:t>Opening Balance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indent="-6350" algn="l">
                        <a:lnSpc>
                          <a:spcPct val="115000"/>
                        </a:lnSpc>
                        <a:spcAft>
                          <a:spcPts val="0"/>
                        </a:spcAft>
                      </a:pPr>
                      <a:r>
                        <a:rPr lang="en-IN" sz="1600">
                          <a:solidFill>
                            <a:schemeClr val="tx1"/>
                          </a:solidFill>
                          <a:effectLst/>
                        </a:rPr>
                        <a:t>150.00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a:solidFill>
                            <a:schemeClr val="tx1"/>
                          </a:solidFill>
                          <a:effectLst/>
                        </a:rPr>
                        <a:t>120.00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a:solidFill>
                            <a:schemeClr val="tx1"/>
                          </a:solidFill>
                          <a:effectLst/>
                        </a:rPr>
                        <a:t>90.00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a:solidFill>
                            <a:schemeClr val="tx1"/>
                          </a:solidFill>
                          <a:effectLst/>
                        </a:rPr>
                        <a:t>60.00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30.00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908">
                <a:tc>
                  <a:txBody>
                    <a:bodyPr/>
                    <a:lstStyle/>
                    <a:p>
                      <a:pPr marL="3175" indent="-6350" algn="l">
                        <a:lnSpc>
                          <a:spcPct val="115000"/>
                        </a:lnSpc>
                        <a:spcAft>
                          <a:spcPts val="0"/>
                        </a:spcAft>
                      </a:pPr>
                      <a:r>
                        <a:rPr lang="en-IN" sz="1600" dirty="0">
                          <a:solidFill>
                            <a:schemeClr val="tx1"/>
                          </a:solidFill>
                          <a:effectLst/>
                        </a:rPr>
                        <a:t>Repayment Principal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dirty="0">
                          <a:solidFill>
                            <a:schemeClr val="tx1"/>
                          </a:solidFill>
                          <a:effectLst/>
                        </a:rPr>
                        <a:t>30.00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a:solidFill>
                            <a:schemeClr val="tx1"/>
                          </a:solidFill>
                          <a:effectLst/>
                        </a:rPr>
                        <a:t>30.00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a:solidFill>
                            <a:schemeClr val="tx1"/>
                          </a:solidFill>
                          <a:effectLst/>
                        </a:rPr>
                        <a:t>30.00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a:solidFill>
                            <a:schemeClr val="tx1"/>
                          </a:solidFill>
                          <a:effectLst/>
                        </a:rPr>
                        <a:t>30.00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30.00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908">
                <a:tc>
                  <a:txBody>
                    <a:bodyPr/>
                    <a:lstStyle/>
                    <a:p>
                      <a:pPr marL="3175" indent="-6350" algn="l">
                        <a:lnSpc>
                          <a:spcPct val="115000"/>
                        </a:lnSpc>
                        <a:spcAft>
                          <a:spcPts val="0"/>
                        </a:spcAft>
                      </a:pPr>
                      <a:r>
                        <a:rPr lang="en-IN" sz="1600">
                          <a:solidFill>
                            <a:schemeClr val="tx1"/>
                          </a:solidFill>
                          <a:effectLst/>
                        </a:rPr>
                        <a:t>Interest @ 12% PA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dirty="0">
                          <a:solidFill>
                            <a:schemeClr val="tx1"/>
                          </a:solidFill>
                          <a:effectLst/>
                        </a:rPr>
                        <a:t>18.00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dirty="0">
                          <a:solidFill>
                            <a:schemeClr val="tx1"/>
                          </a:solidFill>
                          <a:effectLst/>
                        </a:rPr>
                        <a:t>14.40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dirty="0">
                          <a:solidFill>
                            <a:schemeClr val="tx1"/>
                          </a:solidFill>
                          <a:effectLst/>
                        </a:rPr>
                        <a:t>10.80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dirty="0">
                          <a:solidFill>
                            <a:schemeClr val="tx1"/>
                          </a:solidFill>
                          <a:effectLst/>
                        </a:rPr>
                        <a:t>7.20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3.60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27506394"/>
              </p:ext>
            </p:extLst>
          </p:nvPr>
        </p:nvGraphicFramePr>
        <p:xfrm>
          <a:off x="457200" y="4077072"/>
          <a:ext cx="7859216" cy="432048"/>
        </p:xfrm>
        <a:graphic>
          <a:graphicData uri="http://schemas.openxmlformats.org/drawingml/2006/table">
            <a:tbl>
              <a:tblPr firstRow="1" firstCol="1" bandRow="1">
                <a:tableStyleId>{5C22544A-7EE6-4342-B048-85BDC9FD1C3A}</a:tableStyleId>
              </a:tblPr>
              <a:tblGrid>
                <a:gridCol w="3419395"/>
                <a:gridCol w="824861"/>
                <a:gridCol w="897873"/>
                <a:gridCol w="823992"/>
                <a:gridCol w="938725"/>
                <a:gridCol w="954370"/>
              </a:tblGrid>
              <a:tr h="432048">
                <a:tc>
                  <a:txBody>
                    <a:bodyPr/>
                    <a:lstStyle/>
                    <a:p>
                      <a:pPr marL="3175" indent="-6350" algn="l">
                        <a:lnSpc>
                          <a:spcPct val="115000"/>
                        </a:lnSpc>
                        <a:spcAft>
                          <a:spcPts val="0"/>
                        </a:spcAft>
                      </a:pPr>
                      <a:r>
                        <a:rPr lang="en-IN" sz="1600" dirty="0">
                          <a:solidFill>
                            <a:schemeClr val="tx1"/>
                          </a:solidFill>
                          <a:effectLst/>
                        </a:rPr>
                        <a:t>Closing Balance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indent="-6350" algn="l">
                        <a:lnSpc>
                          <a:spcPct val="115000"/>
                        </a:lnSpc>
                        <a:spcAft>
                          <a:spcPts val="0"/>
                        </a:spcAft>
                      </a:pPr>
                      <a:r>
                        <a:rPr lang="en-IN" sz="1600" dirty="0">
                          <a:solidFill>
                            <a:schemeClr val="tx1"/>
                          </a:solidFill>
                          <a:effectLst/>
                        </a:rPr>
                        <a:t>120.00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dirty="0">
                          <a:solidFill>
                            <a:schemeClr val="tx1"/>
                          </a:solidFill>
                          <a:effectLst/>
                        </a:rPr>
                        <a:t>90.00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dirty="0">
                          <a:solidFill>
                            <a:schemeClr val="tx1"/>
                          </a:solidFill>
                          <a:effectLst/>
                        </a:rPr>
                        <a:t>60.00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905" indent="-6350" algn="r">
                        <a:lnSpc>
                          <a:spcPct val="115000"/>
                        </a:lnSpc>
                        <a:spcAft>
                          <a:spcPts val="0"/>
                        </a:spcAft>
                      </a:pPr>
                      <a:r>
                        <a:rPr lang="en-IN" sz="1600" dirty="0">
                          <a:solidFill>
                            <a:schemeClr val="tx1"/>
                          </a:solidFill>
                          <a:effectLst/>
                        </a:rPr>
                        <a:t>30.00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NIL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11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Rectangle 7"/>
          <p:cNvSpPr/>
          <p:nvPr/>
        </p:nvSpPr>
        <p:spPr>
          <a:xfrm>
            <a:off x="457200" y="4653136"/>
            <a:ext cx="6373411" cy="646331"/>
          </a:xfrm>
          <a:prstGeom prst="rect">
            <a:avLst/>
          </a:prstGeom>
        </p:spPr>
        <p:txBody>
          <a:bodyPr wrap="none">
            <a:spAutoFit/>
          </a:bodyPr>
          <a:lstStyle/>
          <a:p>
            <a:r>
              <a:rPr lang="en-IN" b="1" dirty="0" smtClean="0">
                <a:latin typeface="Times New Roman" panose="02020603050405020304" pitchFamily="18" charset="0"/>
                <a:ea typeface="Times New Roman" panose="02020603050405020304" pitchFamily="18" charset="0"/>
              </a:rPr>
              <a:t>             DEPRECIATION SCHEDULE @20% </a:t>
            </a:r>
            <a:r>
              <a:rPr lang="en-IN" dirty="0" smtClean="0">
                <a:latin typeface="Times New Roman" panose="02020603050405020304" pitchFamily="18" charset="0"/>
                <a:ea typeface="Times New Roman" panose="02020603050405020304" pitchFamily="18" charset="0"/>
              </a:rPr>
              <a:t>(</a:t>
            </a:r>
            <a:r>
              <a:rPr lang="en-IN" dirty="0" err="1" smtClean="0">
                <a:latin typeface="Times New Roman" panose="02020603050405020304" pitchFamily="18" charset="0"/>
                <a:ea typeface="Times New Roman" panose="02020603050405020304" pitchFamily="18" charset="0"/>
              </a:rPr>
              <a:t>Rs</a:t>
            </a:r>
            <a:r>
              <a:rPr lang="en-IN" dirty="0" smtClean="0">
                <a:latin typeface="Times New Roman" panose="02020603050405020304" pitchFamily="18" charset="0"/>
                <a:ea typeface="Times New Roman" panose="02020603050405020304" pitchFamily="18" charset="0"/>
              </a:rPr>
              <a:t> in Thousand)</a:t>
            </a:r>
            <a:endParaRPr lang="en-IN" b="1" dirty="0" smtClean="0">
              <a:latin typeface="Times New Roman" panose="02020603050405020304" pitchFamily="18" charset="0"/>
              <a:ea typeface="Times New Roman" panose="02020603050405020304" pitchFamily="18" charset="0"/>
            </a:endParaRPr>
          </a:p>
          <a:p>
            <a:r>
              <a:rPr lang="en-IN" dirty="0" smtClean="0">
                <a:solidFill>
                  <a:srgbClr val="000000"/>
                </a:solidFill>
                <a:latin typeface="Times New Roman" panose="02020603050405020304" pitchFamily="18" charset="0"/>
                <a:ea typeface="Times New Roman" panose="02020603050405020304" pitchFamily="18" charset="0"/>
              </a:rPr>
              <a:t>WRITTEN </a:t>
            </a:r>
            <a:r>
              <a:rPr lang="en-IN" dirty="0">
                <a:solidFill>
                  <a:srgbClr val="000000"/>
                </a:solidFill>
                <a:latin typeface="Times New Roman" panose="02020603050405020304" pitchFamily="18" charset="0"/>
                <a:ea typeface="Times New Roman" panose="02020603050405020304" pitchFamily="18" charset="0"/>
              </a:rPr>
              <a:t>DOWN VALUE METHOD</a:t>
            </a:r>
            <a:endParaRPr lang="en-IN" dirty="0"/>
          </a:p>
        </p:txBody>
      </p:sp>
      <p:graphicFrame>
        <p:nvGraphicFramePr>
          <p:cNvPr id="9" name="Table 8"/>
          <p:cNvGraphicFramePr>
            <a:graphicFrameLocks noGrp="1"/>
          </p:cNvGraphicFramePr>
          <p:nvPr>
            <p:extLst>
              <p:ext uri="{D42A27DB-BD31-4B8C-83A1-F6EECF244321}">
                <p14:modId xmlns:p14="http://schemas.microsoft.com/office/powerpoint/2010/main" val="2224612184"/>
              </p:ext>
            </p:extLst>
          </p:nvPr>
        </p:nvGraphicFramePr>
        <p:xfrm>
          <a:off x="457200" y="5299467"/>
          <a:ext cx="7787207" cy="1369892"/>
        </p:xfrm>
        <a:graphic>
          <a:graphicData uri="http://schemas.openxmlformats.org/drawingml/2006/table">
            <a:tbl>
              <a:tblPr firstRow="1" firstCol="1" bandRow="1">
                <a:tableStyleId>{5C22544A-7EE6-4342-B048-85BDC9FD1C3A}</a:tableStyleId>
              </a:tblPr>
              <a:tblGrid>
                <a:gridCol w="353617"/>
                <a:gridCol w="2263319"/>
                <a:gridCol w="963331"/>
                <a:gridCol w="1082051"/>
                <a:gridCol w="1201619"/>
                <a:gridCol w="959939"/>
                <a:gridCol w="963331"/>
              </a:tblGrid>
              <a:tr h="342473">
                <a:tc>
                  <a:txBody>
                    <a:bodyPr/>
                    <a:lstStyle/>
                    <a:p>
                      <a:pPr marL="3175" indent="-6350" algn="l">
                        <a:lnSpc>
                          <a:spcPct val="115000"/>
                        </a:lnSpc>
                        <a:spcAft>
                          <a:spcPts val="0"/>
                        </a:spcAft>
                      </a:pPr>
                      <a:r>
                        <a:rPr lang="en-IN" sz="1600" dirty="0" err="1">
                          <a:solidFill>
                            <a:schemeClr val="tx1"/>
                          </a:solidFill>
                          <a:effectLst/>
                        </a:rPr>
                        <a:t>Sl</a:t>
                      </a: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2473">
                <a:tc>
                  <a:txBody>
                    <a:bodyPr/>
                    <a:lstStyle/>
                    <a:p>
                      <a:pPr marL="3175" indent="-6350" algn="l">
                        <a:lnSpc>
                          <a:spcPct val="115000"/>
                        </a:lnSpc>
                        <a:spcAft>
                          <a:spcPts val="0"/>
                        </a:spcAft>
                      </a:pPr>
                      <a:r>
                        <a:rPr lang="en-IN" sz="1600">
                          <a:solidFill>
                            <a:schemeClr val="tx1"/>
                          </a:solidFill>
                          <a:effectLst/>
                        </a:rPr>
                        <a:t>i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Opening Values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118.00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94.40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75.52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60.42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48.34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2473">
                <a:tc>
                  <a:txBody>
                    <a:bodyPr/>
                    <a:lstStyle/>
                    <a:p>
                      <a:pPr marL="3175" indent="-6350" algn="l">
                        <a:lnSpc>
                          <a:spcPct val="115000"/>
                        </a:lnSpc>
                        <a:spcAft>
                          <a:spcPts val="0"/>
                        </a:spcAft>
                      </a:pPr>
                      <a:r>
                        <a:rPr lang="en-IN" sz="1600">
                          <a:solidFill>
                            <a:schemeClr val="tx1"/>
                          </a:solidFill>
                          <a:effectLst/>
                        </a:rPr>
                        <a:t>ii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Depreciation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23.60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18.88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15.10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12.08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9.67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2473">
                <a:tc>
                  <a:txBody>
                    <a:bodyPr/>
                    <a:lstStyle/>
                    <a:p>
                      <a:pPr marL="3175" indent="-6350" algn="l">
                        <a:lnSpc>
                          <a:spcPct val="115000"/>
                        </a:lnSpc>
                        <a:spcAft>
                          <a:spcPts val="0"/>
                        </a:spcAft>
                      </a:pPr>
                      <a:r>
                        <a:rPr lang="en-IN" sz="1600">
                          <a:solidFill>
                            <a:schemeClr val="tx1"/>
                          </a:solidFill>
                          <a:effectLst/>
                        </a:rPr>
                        <a:t>iii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Closing Values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94.40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75.52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60.42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48.34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38.67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3807415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20688"/>
            <a:ext cx="8229600" cy="780696"/>
          </a:xfrm>
        </p:spPr>
        <p:txBody>
          <a:bodyPr>
            <a:normAutofit/>
          </a:bodyPr>
          <a:lstStyle/>
          <a:p>
            <a:r>
              <a:rPr lang="en-IN" sz="2400" i="1" dirty="0">
                <a:solidFill>
                  <a:schemeClr val="tx1"/>
                </a:solidFill>
              </a:rPr>
              <a:t>COST &amp; PROFITABILITY ESTIMATES: </a:t>
            </a:r>
            <a:br>
              <a:rPr lang="en-IN" sz="2400" i="1" dirty="0">
                <a:solidFill>
                  <a:schemeClr val="tx1"/>
                </a:solidFill>
              </a:rPr>
            </a:br>
            <a:endParaRPr lang="en-IN" sz="2400" i="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57947005"/>
              </p:ext>
            </p:extLst>
          </p:nvPr>
        </p:nvGraphicFramePr>
        <p:xfrm>
          <a:off x="611560" y="1019032"/>
          <a:ext cx="7776866" cy="1329848"/>
        </p:xfrm>
        <a:graphic>
          <a:graphicData uri="http://schemas.openxmlformats.org/drawingml/2006/table">
            <a:tbl>
              <a:tblPr firstRow="1" firstCol="1" bandRow="1">
                <a:tableStyleId>{5C22544A-7EE6-4342-B048-85BDC9FD1C3A}</a:tableStyleId>
              </a:tblPr>
              <a:tblGrid>
                <a:gridCol w="2831114"/>
                <a:gridCol w="1040825"/>
                <a:gridCol w="1037160"/>
                <a:gridCol w="913471"/>
                <a:gridCol w="1040825"/>
                <a:gridCol w="913471"/>
              </a:tblGrid>
              <a:tr h="332462">
                <a:tc>
                  <a:txBody>
                    <a:bodyPr/>
                    <a:lstStyle/>
                    <a:p>
                      <a:pPr marL="3175"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marL="2540" indent="-6350" algn="ctr">
                        <a:lnSpc>
                          <a:spcPct val="115000"/>
                        </a:lnSpc>
                        <a:spcAft>
                          <a:spcPts val="0"/>
                        </a:spcAft>
                      </a:pPr>
                      <a:r>
                        <a:rPr kumimoji="0" lang="en-IN" sz="1800" b="1" kern="1200" dirty="0" smtClean="0">
                          <a:solidFill>
                            <a:schemeClr val="tx1"/>
                          </a:solidFill>
                          <a:effectLst/>
                          <a:latin typeface="+mn-lt"/>
                          <a:ea typeface="+mn-ea"/>
                          <a:cs typeface="+mn-cs"/>
                        </a:rPr>
                        <a:t>(</a:t>
                      </a:r>
                      <a:r>
                        <a:rPr kumimoji="0" lang="en-IN" sz="1800" b="1" kern="1200" dirty="0" err="1" smtClean="0">
                          <a:solidFill>
                            <a:schemeClr val="tx1"/>
                          </a:solidFill>
                          <a:effectLst/>
                          <a:latin typeface="+mn-lt"/>
                          <a:ea typeface="+mn-ea"/>
                          <a:cs typeface="+mn-cs"/>
                        </a:rPr>
                        <a:t>Rs</a:t>
                      </a:r>
                      <a:r>
                        <a:rPr kumimoji="0" lang="en-IN" sz="1800" b="1" kern="1200" dirty="0" smtClean="0">
                          <a:solidFill>
                            <a:schemeClr val="tx1"/>
                          </a:solidFill>
                          <a:effectLst/>
                          <a:latin typeface="+mn-lt"/>
                          <a:ea typeface="+mn-ea"/>
                          <a:cs typeface="+mn-cs"/>
                        </a:rPr>
                        <a:t>. In thousand)</a:t>
                      </a:r>
                      <a:endParaRPr lang="en-IN" sz="16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2540"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2540"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2462">
                <a:tc>
                  <a:txBody>
                    <a:bodyPr/>
                    <a:lstStyle/>
                    <a:p>
                      <a:pPr marL="3175" indent="-6350" algn="l">
                        <a:lnSpc>
                          <a:spcPct val="115000"/>
                        </a:lnSpc>
                        <a:spcAft>
                          <a:spcPts val="0"/>
                        </a:spcAft>
                      </a:pPr>
                      <a:r>
                        <a:rPr lang="en-IN" sz="1600" dirty="0">
                          <a:solidFill>
                            <a:schemeClr val="tx1"/>
                          </a:solidFill>
                          <a:effectLst/>
                        </a:rPr>
                        <a:t>Item/Year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01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03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04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05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2462">
                <a:tc>
                  <a:txBody>
                    <a:bodyPr/>
                    <a:lstStyle/>
                    <a:p>
                      <a:pPr marL="3175" indent="-6350" algn="l">
                        <a:lnSpc>
                          <a:spcPct val="115000"/>
                        </a:lnSpc>
                        <a:spcAft>
                          <a:spcPts val="0"/>
                        </a:spcAft>
                      </a:pPr>
                      <a:r>
                        <a:rPr lang="en-IN" sz="1600" dirty="0">
                          <a:solidFill>
                            <a:schemeClr val="tx1"/>
                          </a:solidFill>
                          <a:effectLst/>
                        </a:rPr>
                        <a:t>Utilization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50%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55%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60%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65%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65%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2462">
                <a:tc>
                  <a:txBody>
                    <a:bodyPr/>
                    <a:lstStyle/>
                    <a:p>
                      <a:pPr marL="3175" indent="-6350" algn="l">
                        <a:lnSpc>
                          <a:spcPct val="115000"/>
                        </a:lnSpc>
                        <a:spcAft>
                          <a:spcPts val="0"/>
                        </a:spcAft>
                      </a:pPr>
                      <a:r>
                        <a:rPr lang="en-IN" sz="1600" dirty="0">
                          <a:solidFill>
                            <a:schemeClr val="tx1"/>
                          </a:solidFill>
                          <a:effectLst/>
                        </a:rPr>
                        <a:t>Sales Realization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625294611"/>
              </p:ext>
            </p:extLst>
          </p:nvPr>
        </p:nvGraphicFramePr>
        <p:xfrm>
          <a:off x="611560" y="2348881"/>
          <a:ext cx="7776864" cy="864095"/>
        </p:xfrm>
        <a:graphic>
          <a:graphicData uri="http://schemas.openxmlformats.org/drawingml/2006/table">
            <a:tbl>
              <a:tblPr firstRow="1" firstCol="1" bandRow="1">
                <a:tableStyleId>{5C22544A-7EE6-4342-B048-85BDC9FD1C3A}</a:tableStyleId>
              </a:tblPr>
              <a:tblGrid>
                <a:gridCol w="2831114"/>
                <a:gridCol w="1040825"/>
                <a:gridCol w="1037160"/>
                <a:gridCol w="913470"/>
                <a:gridCol w="1040825"/>
                <a:gridCol w="913470"/>
              </a:tblGrid>
              <a:tr h="323301">
                <a:tc>
                  <a:txBody>
                    <a:bodyPr/>
                    <a:lstStyle/>
                    <a:p>
                      <a:pPr marL="3175" indent="-6350" algn="l">
                        <a:lnSpc>
                          <a:spcPct val="115000"/>
                        </a:lnSpc>
                        <a:spcAft>
                          <a:spcPts val="0"/>
                        </a:spcAft>
                      </a:pPr>
                      <a:r>
                        <a:rPr lang="en-IN" sz="1600" dirty="0" err="1">
                          <a:solidFill>
                            <a:schemeClr val="tx1"/>
                          </a:solidFill>
                          <a:effectLst/>
                        </a:rPr>
                        <a:t>Labor</a:t>
                      </a:r>
                      <a:r>
                        <a:rPr lang="en-IN" sz="1600" dirty="0">
                          <a:solidFill>
                            <a:schemeClr val="tx1"/>
                          </a:solidFill>
                          <a:effectLst/>
                        </a:rPr>
                        <a:t> cost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540" indent="-6350" algn="r">
                        <a:lnSpc>
                          <a:spcPct val="115000"/>
                        </a:lnSpc>
                        <a:spcAft>
                          <a:spcPts val="0"/>
                        </a:spcAft>
                      </a:pPr>
                      <a:r>
                        <a:rPr lang="en-IN" sz="1600">
                          <a:solidFill>
                            <a:schemeClr val="tx1"/>
                          </a:solidFill>
                          <a:effectLst/>
                        </a:rPr>
                        <a:t>568.00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540" indent="-6350" algn="r">
                        <a:lnSpc>
                          <a:spcPct val="115000"/>
                        </a:lnSpc>
                        <a:spcAft>
                          <a:spcPts val="0"/>
                        </a:spcAft>
                      </a:pPr>
                      <a:r>
                        <a:rPr lang="en-IN" sz="1600" dirty="0">
                          <a:solidFill>
                            <a:schemeClr val="tx1"/>
                          </a:solidFill>
                          <a:effectLst/>
                        </a:rPr>
                        <a:t>624.80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681.60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540" indent="-6350" algn="r">
                        <a:lnSpc>
                          <a:spcPct val="115000"/>
                        </a:lnSpc>
                        <a:spcAft>
                          <a:spcPts val="0"/>
                        </a:spcAft>
                      </a:pPr>
                      <a:r>
                        <a:rPr lang="en-IN" sz="1600">
                          <a:solidFill>
                            <a:schemeClr val="tx1"/>
                          </a:solidFill>
                          <a:effectLst/>
                        </a:rPr>
                        <a:t>738.40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3175" indent="-6350" algn="r">
                        <a:lnSpc>
                          <a:spcPct val="115000"/>
                        </a:lnSpc>
                        <a:spcAft>
                          <a:spcPts val="0"/>
                        </a:spcAft>
                      </a:pPr>
                      <a:r>
                        <a:rPr lang="en-IN" sz="1600">
                          <a:solidFill>
                            <a:schemeClr val="tx1"/>
                          </a:solidFill>
                          <a:effectLst/>
                        </a:rPr>
                        <a:t>738.40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397">
                <a:tc>
                  <a:txBody>
                    <a:bodyPr/>
                    <a:lstStyle/>
                    <a:p>
                      <a:pPr marL="3175" indent="-6350" algn="l">
                        <a:lnSpc>
                          <a:spcPct val="115000"/>
                        </a:lnSpc>
                        <a:spcAft>
                          <a:spcPts val="0"/>
                        </a:spcAft>
                      </a:pPr>
                      <a:r>
                        <a:rPr lang="en-IN" sz="1600" dirty="0">
                          <a:solidFill>
                            <a:schemeClr val="tx1"/>
                          </a:solidFill>
                          <a:effectLst/>
                        </a:rPr>
                        <a:t>Raw material consumption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540" indent="-6350" algn="r">
                        <a:lnSpc>
                          <a:spcPct val="115000"/>
                        </a:lnSpc>
                        <a:spcAft>
                          <a:spcPts val="0"/>
                        </a:spcAft>
                      </a:pPr>
                      <a:r>
                        <a:rPr lang="en-IN" sz="1600" dirty="0">
                          <a:solidFill>
                            <a:schemeClr val="tx1"/>
                          </a:solidFill>
                          <a:effectLst/>
                        </a:rPr>
                        <a:t>1504.00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540" indent="-6350" algn="r">
                        <a:lnSpc>
                          <a:spcPct val="115000"/>
                        </a:lnSpc>
                        <a:spcAft>
                          <a:spcPts val="0"/>
                        </a:spcAft>
                      </a:pPr>
                      <a:r>
                        <a:rPr lang="en-IN" sz="1600" dirty="0">
                          <a:solidFill>
                            <a:schemeClr val="tx1"/>
                          </a:solidFill>
                          <a:effectLst/>
                        </a:rPr>
                        <a:t>1654.00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1805.00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540" indent="-6350" algn="r">
                        <a:lnSpc>
                          <a:spcPct val="115000"/>
                        </a:lnSpc>
                        <a:spcAft>
                          <a:spcPts val="0"/>
                        </a:spcAft>
                      </a:pPr>
                      <a:r>
                        <a:rPr lang="en-IN" sz="1600">
                          <a:solidFill>
                            <a:schemeClr val="tx1"/>
                          </a:solidFill>
                          <a:effectLst/>
                        </a:rPr>
                        <a:t>1955.00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just">
                        <a:lnSpc>
                          <a:spcPct val="115000"/>
                        </a:lnSpc>
                        <a:spcAft>
                          <a:spcPts val="0"/>
                        </a:spcAft>
                      </a:pPr>
                      <a:r>
                        <a:rPr lang="en-IN" sz="1600">
                          <a:solidFill>
                            <a:schemeClr val="tx1"/>
                          </a:solidFill>
                          <a:effectLst/>
                        </a:rPr>
                        <a:t>1955.00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0397">
                <a:tc>
                  <a:txBody>
                    <a:bodyPr/>
                    <a:lstStyle/>
                    <a:p>
                      <a:pPr marL="3175" indent="-6350" algn="l">
                        <a:lnSpc>
                          <a:spcPct val="115000"/>
                        </a:lnSpc>
                        <a:spcAft>
                          <a:spcPts val="0"/>
                        </a:spcAft>
                      </a:pPr>
                      <a:r>
                        <a:rPr lang="en-IN" sz="1600">
                          <a:solidFill>
                            <a:schemeClr val="tx1"/>
                          </a:solidFill>
                          <a:effectLst/>
                        </a:rPr>
                        <a:t>Total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540" indent="-6350" algn="r">
                        <a:lnSpc>
                          <a:spcPct val="115000"/>
                        </a:lnSpc>
                        <a:spcAft>
                          <a:spcPts val="0"/>
                        </a:spcAft>
                      </a:pPr>
                      <a:r>
                        <a:rPr lang="en-IN" sz="1600">
                          <a:solidFill>
                            <a:schemeClr val="tx1"/>
                          </a:solidFill>
                          <a:effectLst/>
                        </a:rPr>
                        <a:t>2072.00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540" indent="-6350" algn="r">
                        <a:lnSpc>
                          <a:spcPct val="115000"/>
                        </a:lnSpc>
                        <a:spcAft>
                          <a:spcPts val="0"/>
                        </a:spcAft>
                      </a:pPr>
                      <a:r>
                        <a:rPr lang="en-IN" sz="1600">
                          <a:solidFill>
                            <a:schemeClr val="tx1"/>
                          </a:solidFill>
                          <a:effectLst/>
                        </a:rPr>
                        <a:t>2282.80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2486.40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540" indent="-6350" algn="r">
                        <a:lnSpc>
                          <a:spcPct val="115000"/>
                        </a:lnSpc>
                        <a:spcAft>
                          <a:spcPts val="0"/>
                        </a:spcAft>
                      </a:pPr>
                      <a:r>
                        <a:rPr lang="en-IN" sz="1600" dirty="0">
                          <a:solidFill>
                            <a:schemeClr val="tx1"/>
                          </a:solidFill>
                          <a:effectLst/>
                        </a:rPr>
                        <a:t>2693.40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just">
                        <a:lnSpc>
                          <a:spcPct val="115000"/>
                        </a:lnSpc>
                        <a:spcAft>
                          <a:spcPts val="0"/>
                        </a:spcAft>
                      </a:pPr>
                      <a:r>
                        <a:rPr lang="en-IN" sz="1600" dirty="0">
                          <a:solidFill>
                            <a:schemeClr val="tx1"/>
                          </a:solidFill>
                          <a:effectLst/>
                        </a:rPr>
                        <a:t>2693.40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26456454"/>
              </p:ext>
            </p:extLst>
          </p:nvPr>
        </p:nvGraphicFramePr>
        <p:xfrm>
          <a:off x="611561" y="3717031"/>
          <a:ext cx="7704854" cy="3140673"/>
        </p:xfrm>
        <a:graphic>
          <a:graphicData uri="http://schemas.openxmlformats.org/drawingml/2006/table">
            <a:tbl>
              <a:tblPr firstRow="1" firstCol="1" bandRow="1">
                <a:tableStyleId>{5C22544A-7EE6-4342-B048-85BDC9FD1C3A}</a:tableStyleId>
              </a:tblPr>
              <a:tblGrid>
                <a:gridCol w="2893835"/>
                <a:gridCol w="974841"/>
                <a:gridCol w="974841"/>
                <a:gridCol w="899922"/>
                <a:gridCol w="985672"/>
                <a:gridCol w="975743"/>
              </a:tblGrid>
              <a:tr h="222456">
                <a:tc>
                  <a:txBody>
                    <a:bodyPr/>
                    <a:lstStyle/>
                    <a:p>
                      <a:pPr marL="635" indent="-6350" algn="l">
                        <a:lnSpc>
                          <a:spcPct val="115000"/>
                        </a:lnSpc>
                        <a:spcAft>
                          <a:spcPts val="0"/>
                        </a:spcAft>
                      </a:pPr>
                      <a:r>
                        <a:rPr lang="en-IN" sz="1400" dirty="0">
                          <a:solidFill>
                            <a:schemeClr val="tx1"/>
                          </a:solidFill>
                          <a:effectLst/>
                        </a:rPr>
                        <a:t>Raw Material consumption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 indent="-6350" algn="l">
                        <a:lnSpc>
                          <a:spcPct val="115000"/>
                        </a:lnSpc>
                        <a:spcAft>
                          <a:spcPts val="0"/>
                        </a:spcAft>
                      </a:pPr>
                      <a:r>
                        <a:rPr lang="en-IN" sz="1400">
                          <a:solidFill>
                            <a:schemeClr val="tx1"/>
                          </a:solidFill>
                          <a:effectLst/>
                        </a:rPr>
                        <a:t>1504.00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 indent="-6350" algn="l">
                        <a:lnSpc>
                          <a:spcPct val="115000"/>
                        </a:lnSpc>
                        <a:spcAft>
                          <a:spcPts val="0"/>
                        </a:spcAft>
                      </a:pPr>
                      <a:r>
                        <a:rPr lang="en-IN" sz="1400">
                          <a:solidFill>
                            <a:schemeClr val="tx1"/>
                          </a:solidFill>
                          <a:effectLst/>
                        </a:rPr>
                        <a:t>1654.00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400">
                          <a:solidFill>
                            <a:schemeClr val="tx1"/>
                          </a:solidFill>
                          <a:effectLst/>
                        </a:rPr>
                        <a:t>1805.00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960" indent="-6350" algn="l">
                        <a:lnSpc>
                          <a:spcPct val="115000"/>
                        </a:lnSpc>
                        <a:spcAft>
                          <a:spcPts val="0"/>
                        </a:spcAft>
                      </a:pPr>
                      <a:r>
                        <a:rPr lang="en-IN" sz="1400">
                          <a:solidFill>
                            <a:schemeClr val="tx1"/>
                          </a:solidFill>
                          <a:effectLst/>
                        </a:rPr>
                        <a:t>1955.00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 indent="-6350" algn="l">
                        <a:lnSpc>
                          <a:spcPct val="115000"/>
                        </a:lnSpc>
                        <a:spcAft>
                          <a:spcPts val="0"/>
                        </a:spcAft>
                      </a:pPr>
                      <a:r>
                        <a:rPr lang="en-IN" sz="1400" dirty="0">
                          <a:solidFill>
                            <a:schemeClr val="tx1"/>
                          </a:solidFill>
                          <a:effectLst/>
                        </a:rPr>
                        <a:t>1955.00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2456">
                <a:tc>
                  <a:txBody>
                    <a:bodyPr/>
                    <a:lstStyle/>
                    <a:p>
                      <a:pPr marL="635" indent="-6350" algn="l">
                        <a:lnSpc>
                          <a:spcPct val="115000"/>
                        </a:lnSpc>
                        <a:spcAft>
                          <a:spcPts val="0"/>
                        </a:spcAft>
                      </a:pPr>
                      <a:r>
                        <a:rPr lang="en-IN" sz="1400" dirty="0">
                          <a:solidFill>
                            <a:schemeClr val="tx1"/>
                          </a:solidFill>
                          <a:effectLst/>
                        </a:rPr>
                        <a:t>Manpower Cost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288.00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305.28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322.56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339.84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400" dirty="0">
                          <a:solidFill>
                            <a:schemeClr val="tx1"/>
                          </a:solidFill>
                          <a:effectLst/>
                        </a:rPr>
                        <a:t>339.84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2456">
                <a:tc>
                  <a:txBody>
                    <a:bodyPr/>
                    <a:lstStyle/>
                    <a:p>
                      <a:pPr marL="635" indent="-6350" algn="l">
                        <a:lnSpc>
                          <a:spcPct val="115000"/>
                        </a:lnSpc>
                        <a:spcAft>
                          <a:spcPts val="0"/>
                        </a:spcAft>
                      </a:pPr>
                      <a:r>
                        <a:rPr lang="en-IN" sz="1400" dirty="0">
                          <a:solidFill>
                            <a:schemeClr val="tx1"/>
                          </a:solidFill>
                          <a:effectLst/>
                        </a:rPr>
                        <a:t>Administrative Expenses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dirty="0">
                          <a:solidFill>
                            <a:schemeClr val="tx1"/>
                          </a:solidFill>
                          <a:effectLst/>
                        </a:rPr>
                        <a:t>96.00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101.76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107.52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113.28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400" dirty="0">
                          <a:solidFill>
                            <a:schemeClr val="tx1"/>
                          </a:solidFill>
                          <a:effectLst/>
                        </a:rPr>
                        <a:t>113.28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2456">
                <a:tc>
                  <a:txBody>
                    <a:bodyPr/>
                    <a:lstStyle/>
                    <a:p>
                      <a:pPr marL="635" indent="-6350" algn="l">
                        <a:lnSpc>
                          <a:spcPct val="115000"/>
                        </a:lnSpc>
                        <a:spcAft>
                          <a:spcPts val="0"/>
                        </a:spcAft>
                      </a:pPr>
                      <a:r>
                        <a:rPr lang="en-IN" sz="1400" dirty="0">
                          <a:solidFill>
                            <a:schemeClr val="tx1"/>
                          </a:solidFill>
                          <a:effectLst/>
                        </a:rPr>
                        <a:t>Cost of Production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 indent="-6350" algn="l">
                        <a:lnSpc>
                          <a:spcPct val="115000"/>
                        </a:lnSpc>
                        <a:spcAft>
                          <a:spcPts val="0"/>
                        </a:spcAft>
                      </a:pPr>
                      <a:r>
                        <a:rPr lang="en-IN" sz="1400" dirty="0">
                          <a:solidFill>
                            <a:schemeClr val="tx1"/>
                          </a:solidFill>
                          <a:effectLst/>
                        </a:rPr>
                        <a:t>1888.00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 indent="-6350" algn="l">
                        <a:lnSpc>
                          <a:spcPct val="115000"/>
                        </a:lnSpc>
                        <a:spcAft>
                          <a:spcPts val="0"/>
                        </a:spcAft>
                      </a:pPr>
                      <a:r>
                        <a:rPr lang="en-IN" sz="1400">
                          <a:solidFill>
                            <a:schemeClr val="tx1"/>
                          </a:solidFill>
                          <a:effectLst/>
                        </a:rPr>
                        <a:t>2061.04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400">
                          <a:solidFill>
                            <a:schemeClr val="tx1"/>
                          </a:solidFill>
                          <a:effectLst/>
                        </a:rPr>
                        <a:t>2235.80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960" indent="-6350" algn="l">
                        <a:lnSpc>
                          <a:spcPct val="115000"/>
                        </a:lnSpc>
                        <a:spcAft>
                          <a:spcPts val="0"/>
                        </a:spcAft>
                      </a:pPr>
                      <a:r>
                        <a:rPr lang="en-IN" sz="1400">
                          <a:solidFill>
                            <a:schemeClr val="tx1"/>
                          </a:solidFill>
                          <a:effectLst/>
                        </a:rPr>
                        <a:t>2408.12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340" indent="-6350" algn="l">
                        <a:lnSpc>
                          <a:spcPct val="115000"/>
                        </a:lnSpc>
                        <a:spcAft>
                          <a:spcPts val="0"/>
                        </a:spcAft>
                      </a:pPr>
                      <a:r>
                        <a:rPr lang="en-IN" sz="1400" dirty="0">
                          <a:solidFill>
                            <a:schemeClr val="tx1"/>
                          </a:solidFill>
                          <a:effectLst/>
                        </a:rPr>
                        <a:t>2408.12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2456">
                <a:tc>
                  <a:txBody>
                    <a:bodyPr/>
                    <a:lstStyle/>
                    <a:p>
                      <a:pPr marL="635" indent="-6350" algn="l">
                        <a:lnSpc>
                          <a:spcPct val="115000"/>
                        </a:lnSpc>
                        <a:spcAft>
                          <a:spcPts val="0"/>
                        </a:spcAft>
                      </a:pPr>
                      <a:r>
                        <a:rPr lang="en-IN" sz="1400" dirty="0">
                          <a:solidFill>
                            <a:schemeClr val="tx1"/>
                          </a:solidFill>
                          <a:effectLst/>
                        </a:rPr>
                        <a:t>Operating Profit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184.00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221.36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250.60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285.28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400" dirty="0">
                          <a:solidFill>
                            <a:schemeClr val="tx1"/>
                          </a:solidFill>
                          <a:effectLst/>
                        </a:rPr>
                        <a:t>285.28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2456">
                <a:tc>
                  <a:txBody>
                    <a:bodyPr/>
                    <a:lstStyle/>
                    <a:p>
                      <a:pPr marL="635" indent="-6350" algn="l">
                        <a:lnSpc>
                          <a:spcPct val="115000"/>
                        </a:lnSpc>
                        <a:spcAft>
                          <a:spcPts val="0"/>
                        </a:spcAft>
                      </a:pPr>
                      <a:r>
                        <a:rPr lang="en-IN" sz="1400">
                          <a:solidFill>
                            <a:schemeClr val="tx1"/>
                          </a:solidFill>
                          <a:effectLst/>
                        </a:rPr>
                        <a:t>Depreciation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dirty="0">
                          <a:solidFill>
                            <a:schemeClr val="tx1"/>
                          </a:solidFill>
                          <a:effectLst/>
                        </a:rPr>
                        <a:t>23.60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18.88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15.10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12.08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400" dirty="0">
                          <a:solidFill>
                            <a:schemeClr val="tx1"/>
                          </a:solidFill>
                          <a:effectLst/>
                        </a:rPr>
                        <a:t>9.67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6375">
                <a:tc>
                  <a:txBody>
                    <a:bodyPr/>
                    <a:lstStyle/>
                    <a:p>
                      <a:pPr marL="635" indent="-6350" algn="l">
                        <a:lnSpc>
                          <a:spcPct val="115000"/>
                        </a:lnSpc>
                        <a:spcAft>
                          <a:spcPts val="0"/>
                        </a:spcAft>
                      </a:pPr>
                      <a:r>
                        <a:rPr lang="en-IN" sz="1400" dirty="0">
                          <a:solidFill>
                            <a:schemeClr val="tx1"/>
                          </a:solidFill>
                          <a:effectLst/>
                        </a:rPr>
                        <a:t>Interest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dirty="0">
                          <a:solidFill>
                            <a:schemeClr val="tx1"/>
                          </a:solidFill>
                          <a:effectLst/>
                        </a:rPr>
                        <a:t>18.00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dirty="0">
                          <a:solidFill>
                            <a:schemeClr val="tx1"/>
                          </a:solidFill>
                          <a:effectLst/>
                        </a:rPr>
                        <a:t>14.40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dirty="0">
                          <a:solidFill>
                            <a:schemeClr val="tx1"/>
                          </a:solidFill>
                          <a:effectLst/>
                        </a:rPr>
                        <a:t>10.80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7.20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400" dirty="0">
                          <a:solidFill>
                            <a:schemeClr val="tx1"/>
                          </a:solidFill>
                          <a:effectLst/>
                        </a:rPr>
                        <a:t>3.60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2456">
                <a:tc>
                  <a:txBody>
                    <a:bodyPr/>
                    <a:lstStyle/>
                    <a:p>
                      <a:pPr marL="635" indent="-6350" algn="l">
                        <a:lnSpc>
                          <a:spcPct val="115000"/>
                        </a:lnSpc>
                        <a:spcAft>
                          <a:spcPts val="0"/>
                        </a:spcAft>
                      </a:pPr>
                      <a:r>
                        <a:rPr lang="en-IN" sz="1400">
                          <a:solidFill>
                            <a:schemeClr val="tx1"/>
                          </a:solidFill>
                          <a:effectLst/>
                        </a:rPr>
                        <a:t>Gross Profit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dirty="0">
                          <a:solidFill>
                            <a:schemeClr val="tx1"/>
                          </a:solidFill>
                          <a:effectLst/>
                        </a:rPr>
                        <a:t>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400" dirty="0">
                          <a:solidFill>
                            <a:schemeClr val="tx1"/>
                          </a:solidFill>
                          <a:effectLst/>
                        </a:rPr>
                        <a:t>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1466">
                <a:tc>
                  <a:txBody>
                    <a:bodyPr/>
                    <a:lstStyle/>
                    <a:p>
                      <a:pPr marL="635" indent="-6350" algn="l">
                        <a:lnSpc>
                          <a:spcPct val="115000"/>
                        </a:lnSpc>
                        <a:spcAft>
                          <a:spcPts val="0"/>
                        </a:spcAft>
                      </a:pPr>
                      <a:r>
                        <a:rPr lang="en-IN" sz="1400">
                          <a:solidFill>
                            <a:schemeClr val="tx1"/>
                          </a:solidFill>
                          <a:effectLst/>
                        </a:rPr>
                        <a:t>Marketing Expenses 2% on Sales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dirty="0">
                          <a:solidFill>
                            <a:schemeClr val="tx1"/>
                          </a:solidFill>
                          <a:effectLst/>
                        </a:rPr>
                        <a:t>41.44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45.66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49.73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53.87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400" dirty="0">
                          <a:solidFill>
                            <a:schemeClr val="tx1"/>
                          </a:solidFill>
                          <a:effectLst/>
                        </a:rPr>
                        <a:t>53.87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8525">
                <a:tc>
                  <a:txBody>
                    <a:bodyPr/>
                    <a:lstStyle/>
                    <a:p>
                      <a:pPr marL="635" indent="-6350" algn="l">
                        <a:lnSpc>
                          <a:spcPct val="115000"/>
                        </a:lnSpc>
                        <a:spcAft>
                          <a:spcPts val="0"/>
                        </a:spcAft>
                      </a:pPr>
                      <a:r>
                        <a:rPr lang="en-IN" sz="1400">
                          <a:solidFill>
                            <a:schemeClr val="tx1"/>
                          </a:solidFill>
                          <a:effectLst/>
                        </a:rPr>
                        <a:t>Net Profit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100.96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142.42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174.97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212.13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400" dirty="0">
                          <a:solidFill>
                            <a:schemeClr val="tx1"/>
                          </a:solidFill>
                          <a:effectLst/>
                        </a:rPr>
                        <a:t>218.14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658">
                <a:tc>
                  <a:txBody>
                    <a:bodyPr/>
                    <a:lstStyle/>
                    <a:p>
                      <a:pPr marL="635" indent="-6350" algn="l">
                        <a:lnSpc>
                          <a:spcPct val="115000"/>
                        </a:lnSpc>
                        <a:spcAft>
                          <a:spcPts val="0"/>
                        </a:spcAft>
                      </a:pPr>
                      <a:r>
                        <a:rPr lang="en-IN" sz="1400">
                          <a:solidFill>
                            <a:schemeClr val="tx1"/>
                          </a:solidFill>
                          <a:effectLst/>
                        </a:rPr>
                        <a:t>Cash Inflow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124.56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161.30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190.07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400">
                          <a:solidFill>
                            <a:schemeClr val="tx1"/>
                          </a:solidFill>
                          <a:effectLst/>
                        </a:rPr>
                        <a:t>224.21 </a:t>
                      </a:r>
                      <a:endPar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400" dirty="0">
                          <a:solidFill>
                            <a:schemeClr val="tx1"/>
                          </a:solidFill>
                          <a:effectLst/>
                        </a:rPr>
                        <a:t>227.81 </a:t>
                      </a:r>
                      <a:endParaRPr lang="en-IN"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Rectangle 1"/>
          <p:cNvSpPr>
            <a:spLocks noChangeArrowheads="1"/>
          </p:cNvSpPr>
          <p:nvPr/>
        </p:nvSpPr>
        <p:spPr bwMode="auto">
          <a:xfrm>
            <a:off x="0" y="3212976"/>
            <a:ext cx="225895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Expenditure </a:t>
            </a:r>
            <a:endParaRPr kumimoji="0" lang="en-US" sz="2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rPr>
              <a:t> </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30646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96112"/>
          </a:xfrm>
        </p:spPr>
        <p:txBody>
          <a:bodyPr>
            <a:normAutofit/>
          </a:bodyPr>
          <a:lstStyle/>
          <a:p>
            <a:pPr algn="ctr"/>
            <a:r>
              <a:rPr lang="en-US" sz="2800" b="1" u="sng" dirty="0"/>
              <a:t>CONTENTS OF BUSINESS PLAN OR PROJECT PROPOSAL</a:t>
            </a:r>
          </a:p>
        </p:txBody>
      </p:sp>
      <p:sp>
        <p:nvSpPr>
          <p:cNvPr id="3" name="Content Placeholder 2"/>
          <p:cNvSpPr>
            <a:spLocks noGrp="1"/>
          </p:cNvSpPr>
          <p:nvPr>
            <p:ph idx="1"/>
          </p:nvPr>
        </p:nvSpPr>
        <p:spPr>
          <a:xfrm>
            <a:off x="457200" y="1676400"/>
            <a:ext cx="8229600" cy="4876800"/>
          </a:xfrm>
        </p:spPr>
        <p:txBody>
          <a:bodyPr>
            <a:normAutofit/>
          </a:bodyPr>
          <a:lstStyle/>
          <a:p>
            <a:pPr marL="571500" indent="-571500">
              <a:buClr>
                <a:schemeClr val="tx1"/>
              </a:buClr>
              <a:buFont typeface="+mj-lt"/>
              <a:buAutoNum type="romanUcPeriod"/>
            </a:pPr>
            <a:r>
              <a:rPr lang="en-US" dirty="0"/>
              <a:t>General Information.</a:t>
            </a:r>
          </a:p>
          <a:p>
            <a:pPr marL="571500" indent="-571500">
              <a:buClr>
                <a:schemeClr val="tx1"/>
              </a:buClr>
              <a:buFont typeface="+mj-lt"/>
              <a:buAutoNum type="romanUcPeriod"/>
            </a:pPr>
            <a:r>
              <a:rPr lang="en-US" dirty="0"/>
              <a:t>Promoter.</a:t>
            </a:r>
          </a:p>
          <a:p>
            <a:pPr marL="571500" indent="-571500">
              <a:buClr>
                <a:schemeClr val="tx1"/>
              </a:buClr>
              <a:buFont typeface="+mj-lt"/>
              <a:buAutoNum type="romanUcPeriod"/>
            </a:pPr>
            <a:r>
              <a:rPr lang="en-US" dirty="0"/>
              <a:t>Location.</a:t>
            </a:r>
          </a:p>
          <a:p>
            <a:pPr marL="571500" indent="-571500">
              <a:buClr>
                <a:schemeClr val="tx1"/>
              </a:buClr>
              <a:buFont typeface="+mj-lt"/>
              <a:buAutoNum type="romanUcPeriod"/>
            </a:pPr>
            <a:r>
              <a:rPr lang="en-US" dirty="0"/>
              <a:t>Land and Building.</a:t>
            </a:r>
          </a:p>
          <a:p>
            <a:pPr marL="571500" indent="-571500">
              <a:buClr>
                <a:schemeClr val="tx1"/>
              </a:buClr>
              <a:buFont typeface="+mj-lt"/>
              <a:buAutoNum type="romanUcPeriod"/>
            </a:pPr>
            <a:r>
              <a:rPr lang="en-US" dirty="0"/>
              <a:t>Plant and Machineries.</a:t>
            </a:r>
          </a:p>
          <a:p>
            <a:pPr marL="571500" indent="-571500">
              <a:buClr>
                <a:schemeClr val="tx1"/>
              </a:buClr>
              <a:buFont typeface="+mj-lt"/>
              <a:buAutoNum type="romanUcPeriod"/>
            </a:pPr>
            <a:r>
              <a:rPr lang="en-US" dirty="0"/>
              <a:t>Production Process.</a:t>
            </a:r>
          </a:p>
          <a:p>
            <a:pPr marL="571500" indent="-571500">
              <a:buClr>
                <a:schemeClr val="tx1"/>
              </a:buClr>
              <a:buFont typeface="+mj-lt"/>
              <a:buAutoNum type="romanUcPeriod"/>
            </a:pPr>
            <a:r>
              <a:rPr lang="en-US" dirty="0"/>
              <a:t>Utilities.</a:t>
            </a:r>
          </a:p>
          <a:p>
            <a:pPr marL="571500" indent="-571500">
              <a:buClr>
                <a:schemeClr val="tx1"/>
              </a:buClr>
              <a:buFont typeface="+mj-lt"/>
              <a:buAutoNum type="romanUcPeriod"/>
            </a:pPr>
            <a:r>
              <a:rPr lang="en-US" dirty="0"/>
              <a:t> Transport and Communication.</a:t>
            </a:r>
          </a:p>
          <a:p>
            <a:pPr marL="571500" indent="-571500">
              <a:buClr>
                <a:schemeClr val="tx1"/>
              </a:buClr>
              <a:buFont typeface="+mj-lt"/>
              <a:buAutoNum type="romanUcPeriod"/>
            </a:pPr>
            <a:r>
              <a:rPr lang="en-US" dirty="0"/>
              <a:t>Raw Materials.</a:t>
            </a:r>
          </a:p>
          <a:p>
            <a:pPr marL="571500" indent="-571500">
              <a:buClr>
                <a:schemeClr val="tx1"/>
              </a:buClr>
              <a:buFont typeface="+mj-lt"/>
              <a:buAutoNum type="romanUcPeriod"/>
            </a:pPr>
            <a:r>
              <a:rPr lang="en-US" dirty="0"/>
              <a:t>Manpower.</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sz="2700" b="1" u="sng" dirty="0">
                <a:solidFill>
                  <a:schemeClr val="tx1"/>
                </a:solidFill>
              </a:rPr>
              <a:t>DEBT-SERVICE COVERAGE RATIO</a:t>
            </a:r>
            <a:r>
              <a:rPr lang="en-IN" b="1" u="sng" dirty="0"/>
              <a:t>:</a:t>
            </a:r>
            <a:r>
              <a:rPr lang="en-IN" b="1" dirty="0"/>
              <a:t> </a:t>
            </a:r>
            <a:r>
              <a:rPr lang="en-IN" dirty="0"/>
              <a:t/>
            </a:r>
            <a:br>
              <a:rPr lang="en-IN" dirty="0"/>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7899986"/>
              </p:ext>
            </p:extLst>
          </p:nvPr>
        </p:nvGraphicFramePr>
        <p:xfrm>
          <a:off x="539552" y="1275590"/>
          <a:ext cx="7992888" cy="5414011"/>
        </p:xfrm>
        <a:graphic>
          <a:graphicData uri="http://schemas.openxmlformats.org/drawingml/2006/table">
            <a:tbl>
              <a:tblPr firstRow="1" firstCol="1" bandRow="1">
                <a:tableStyleId>{5C22544A-7EE6-4342-B048-85BDC9FD1C3A}</a:tableStyleId>
              </a:tblPr>
              <a:tblGrid>
                <a:gridCol w="1949983"/>
                <a:gridCol w="1079127"/>
                <a:gridCol w="1286376"/>
                <a:gridCol w="1287397"/>
                <a:gridCol w="1102608"/>
                <a:gridCol w="1287397"/>
              </a:tblGrid>
              <a:tr h="308274">
                <a:tc>
                  <a:txBody>
                    <a:bodyPr/>
                    <a:lstStyle/>
                    <a:p>
                      <a:pPr marL="635"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indent="-6350" algn="ctr">
                        <a:lnSpc>
                          <a:spcPct val="115000"/>
                        </a:lnSpc>
                        <a:spcAft>
                          <a:spcPts val="0"/>
                        </a:spcAft>
                      </a:pPr>
                      <a:r>
                        <a:rPr kumimoji="0" lang="en-IN" sz="1800" b="1" kern="1200" dirty="0" smtClean="0">
                          <a:solidFill>
                            <a:schemeClr val="tx1"/>
                          </a:solidFill>
                          <a:effectLst/>
                          <a:latin typeface="+mn-lt"/>
                          <a:ea typeface="+mn-ea"/>
                          <a:cs typeface="+mn-cs"/>
                        </a:rPr>
                        <a:t>(</a:t>
                      </a:r>
                      <a:r>
                        <a:rPr kumimoji="0" lang="en-IN" sz="1800" b="1" kern="1200" dirty="0" err="1" smtClean="0">
                          <a:solidFill>
                            <a:schemeClr val="tx1"/>
                          </a:solidFill>
                          <a:effectLst/>
                          <a:latin typeface="+mn-lt"/>
                          <a:ea typeface="+mn-ea"/>
                          <a:cs typeface="+mn-cs"/>
                        </a:rPr>
                        <a:t>Rs</a:t>
                      </a:r>
                      <a:r>
                        <a:rPr kumimoji="0" lang="en-IN" sz="1800" b="1" kern="1200" dirty="0" smtClean="0">
                          <a:solidFill>
                            <a:schemeClr val="tx1"/>
                          </a:solidFill>
                          <a:effectLst/>
                          <a:latin typeface="+mn-lt"/>
                          <a:ea typeface="+mn-ea"/>
                          <a:cs typeface="+mn-cs"/>
                        </a:rPr>
                        <a:t>. In Thousands) </a:t>
                      </a:r>
                      <a:endParaRPr lang="en-IN" sz="16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indent="-6350" algn="l">
                        <a:lnSpc>
                          <a:spcPct val="115000"/>
                        </a:lnSpc>
                        <a:spcAft>
                          <a:spcPts val="0"/>
                        </a:spcAft>
                      </a:pP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8274">
                <a:tc>
                  <a:txBody>
                    <a:bodyPr/>
                    <a:lstStyle/>
                    <a:p>
                      <a:pPr marL="635" indent="-6350" algn="l">
                        <a:lnSpc>
                          <a:spcPct val="115000"/>
                        </a:lnSpc>
                        <a:spcAft>
                          <a:spcPts val="0"/>
                        </a:spcAft>
                      </a:pPr>
                      <a:r>
                        <a:rPr lang="en-IN" sz="1600" dirty="0">
                          <a:solidFill>
                            <a:schemeClr val="tx1"/>
                          </a:solidFill>
                          <a:effectLst/>
                        </a:rPr>
                        <a:t>Year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01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03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04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05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8274">
                <a:tc>
                  <a:txBody>
                    <a:bodyPr/>
                    <a:lstStyle/>
                    <a:p>
                      <a:pPr marL="635" indent="-6350" algn="l">
                        <a:lnSpc>
                          <a:spcPct val="115000"/>
                        </a:lnSpc>
                        <a:spcAft>
                          <a:spcPts val="0"/>
                        </a:spcAft>
                      </a:pPr>
                      <a:r>
                        <a:rPr lang="en-IN" sz="1600" dirty="0">
                          <a:solidFill>
                            <a:schemeClr val="tx1"/>
                          </a:solidFill>
                          <a:effectLst/>
                        </a:rPr>
                        <a:t>A. Income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4551">
                <a:tc>
                  <a:txBody>
                    <a:bodyPr/>
                    <a:lstStyle/>
                    <a:p>
                      <a:pPr marL="635" indent="-6350" algn="l">
                        <a:lnSpc>
                          <a:spcPct val="115000"/>
                        </a:lnSpc>
                        <a:spcAft>
                          <a:spcPts val="0"/>
                        </a:spcAft>
                      </a:pPr>
                      <a:r>
                        <a:rPr lang="en-IN" sz="1600" dirty="0">
                          <a:solidFill>
                            <a:schemeClr val="tx1"/>
                          </a:solidFill>
                          <a:effectLst/>
                        </a:rPr>
                        <a:t>Net Profit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100.96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142.42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174.97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212.13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a:solidFill>
                            <a:schemeClr val="tx1"/>
                          </a:solidFill>
                          <a:effectLst/>
                        </a:rPr>
                        <a:t>218.14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8274">
                <a:tc>
                  <a:txBody>
                    <a:bodyPr/>
                    <a:lstStyle/>
                    <a:p>
                      <a:pPr marL="635" indent="-6350" algn="l">
                        <a:lnSpc>
                          <a:spcPct val="115000"/>
                        </a:lnSpc>
                        <a:spcAft>
                          <a:spcPts val="0"/>
                        </a:spcAft>
                      </a:pPr>
                      <a:r>
                        <a:rPr lang="en-IN" sz="1600" dirty="0">
                          <a:solidFill>
                            <a:schemeClr val="tx1"/>
                          </a:solidFill>
                          <a:effectLst/>
                        </a:rPr>
                        <a:t>Depreciation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23.60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18.88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15.10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12.08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a:solidFill>
                            <a:schemeClr val="tx1"/>
                          </a:solidFill>
                          <a:effectLst/>
                        </a:rPr>
                        <a:t>9.67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8274">
                <a:tc>
                  <a:txBody>
                    <a:bodyPr/>
                    <a:lstStyle/>
                    <a:p>
                      <a:pPr marL="635" indent="-6350" algn="l">
                        <a:lnSpc>
                          <a:spcPct val="115000"/>
                        </a:lnSpc>
                        <a:spcAft>
                          <a:spcPts val="0"/>
                        </a:spcAft>
                      </a:pPr>
                      <a:r>
                        <a:rPr lang="en-IN" sz="1600" dirty="0">
                          <a:solidFill>
                            <a:schemeClr val="tx1"/>
                          </a:solidFill>
                          <a:effectLst/>
                        </a:rPr>
                        <a:t>Interest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22.20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17.76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13.32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8.88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a:solidFill>
                            <a:schemeClr val="tx1"/>
                          </a:solidFill>
                          <a:effectLst/>
                        </a:rPr>
                        <a:t>4.44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4551">
                <a:tc>
                  <a:txBody>
                    <a:bodyPr/>
                    <a:lstStyle/>
                    <a:p>
                      <a:pPr marL="635" indent="-6350" algn="l">
                        <a:lnSpc>
                          <a:spcPct val="115000"/>
                        </a:lnSpc>
                        <a:spcAft>
                          <a:spcPts val="0"/>
                        </a:spcAft>
                      </a:pPr>
                      <a:r>
                        <a:rPr lang="en-IN" sz="1600" dirty="0">
                          <a:solidFill>
                            <a:schemeClr val="tx1"/>
                          </a:solidFill>
                          <a:effectLst/>
                        </a:rPr>
                        <a:t>Total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146.76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180.18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203.39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233.09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a:solidFill>
                            <a:schemeClr val="tx1"/>
                          </a:solidFill>
                          <a:effectLst/>
                        </a:rPr>
                        <a:t>232.25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7311">
                <a:tc>
                  <a:txBody>
                    <a:bodyPr/>
                    <a:lstStyle/>
                    <a:p>
                      <a:pPr marL="635" indent="-6350" algn="l">
                        <a:lnSpc>
                          <a:spcPct val="115000"/>
                        </a:lnSpc>
                        <a:spcAft>
                          <a:spcPts val="0"/>
                        </a:spcAft>
                      </a:pPr>
                      <a:r>
                        <a:rPr lang="en-IN" sz="1600">
                          <a:solidFill>
                            <a:schemeClr val="tx1"/>
                          </a:solidFill>
                          <a:effectLst/>
                        </a:rPr>
                        <a:t>B. Commitment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0578">
                <a:tc>
                  <a:txBody>
                    <a:bodyPr/>
                    <a:lstStyle/>
                    <a:p>
                      <a:pPr marL="635" indent="-6350" algn="l">
                        <a:lnSpc>
                          <a:spcPct val="115000"/>
                        </a:lnSpc>
                        <a:spcAft>
                          <a:spcPts val="0"/>
                        </a:spcAft>
                      </a:pPr>
                      <a:r>
                        <a:rPr lang="en-IN" sz="1600">
                          <a:solidFill>
                            <a:schemeClr val="tx1"/>
                          </a:solidFill>
                          <a:effectLst/>
                        </a:rPr>
                        <a:t>Principal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30.00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30.00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30.00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30.00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a:solidFill>
                            <a:schemeClr val="tx1"/>
                          </a:solidFill>
                          <a:effectLst/>
                        </a:rPr>
                        <a:t>30.00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4551">
                <a:tc>
                  <a:txBody>
                    <a:bodyPr/>
                    <a:lstStyle/>
                    <a:p>
                      <a:pPr marL="635" indent="-6350" algn="l">
                        <a:lnSpc>
                          <a:spcPct val="115000"/>
                        </a:lnSpc>
                        <a:spcAft>
                          <a:spcPts val="0"/>
                        </a:spcAft>
                      </a:pPr>
                      <a:r>
                        <a:rPr lang="en-IN" sz="1600">
                          <a:solidFill>
                            <a:schemeClr val="tx1"/>
                          </a:solidFill>
                          <a:effectLst/>
                        </a:rPr>
                        <a:t>Interest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18.00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14.40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10.80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7.20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a:solidFill>
                            <a:schemeClr val="tx1"/>
                          </a:solidFill>
                          <a:effectLst/>
                        </a:rPr>
                        <a:t>3.60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4551">
                <a:tc>
                  <a:txBody>
                    <a:bodyPr/>
                    <a:lstStyle/>
                    <a:p>
                      <a:pPr marL="635" indent="-6350" algn="l">
                        <a:lnSpc>
                          <a:spcPct val="115000"/>
                        </a:lnSpc>
                        <a:spcAft>
                          <a:spcPts val="0"/>
                        </a:spcAft>
                      </a:pPr>
                      <a:r>
                        <a:rPr lang="en-IN" sz="1600">
                          <a:solidFill>
                            <a:schemeClr val="tx1"/>
                          </a:solidFill>
                          <a:effectLst/>
                        </a:rPr>
                        <a:t>Total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48.00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44.40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40.80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dirty="0">
                          <a:solidFill>
                            <a:schemeClr val="tx1"/>
                          </a:solidFill>
                          <a:effectLst/>
                        </a:rPr>
                        <a:t>37.20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33.60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8274">
                <a:tc>
                  <a:txBody>
                    <a:bodyPr/>
                    <a:lstStyle/>
                    <a:p>
                      <a:pPr marL="635" indent="-6350" algn="l">
                        <a:lnSpc>
                          <a:spcPct val="115000"/>
                        </a:lnSpc>
                        <a:spcAft>
                          <a:spcPts val="0"/>
                        </a:spcAft>
                      </a:pPr>
                      <a:r>
                        <a:rPr lang="en-IN" sz="1600">
                          <a:solidFill>
                            <a:schemeClr val="tx1"/>
                          </a:solidFill>
                          <a:effectLst/>
                        </a:rPr>
                        <a:t>DSCR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3.06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4.06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4.99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r">
                        <a:lnSpc>
                          <a:spcPct val="115000"/>
                        </a:lnSpc>
                        <a:spcAft>
                          <a:spcPts val="0"/>
                        </a:spcAft>
                      </a:pPr>
                      <a:r>
                        <a:rPr lang="en-IN" sz="1600">
                          <a:solidFill>
                            <a:schemeClr val="tx1"/>
                          </a:solidFill>
                          <a:effectLst/>
                        </a:rPr>
                        <a:t>6.27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6.91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8274">
                <a:tc gridSpan="2">
                  <a:txBody>
                    <a:bodyPr/>
                    <a:lstStyle/>
                    <a:p>
                      <a:pPr marL="635" indent="-6350" algn="l">
                        <a:lnSpc>
                          <a:spcPct val="115000"/>
                        </a:lnSpc>
                        <a:spcAft>
                          <a:spcPts val="0"/>
                        </a:spcAft>
                      </a:pPr>
                      <a:r>
                        <a:rPr lang="en-IN" sz="1600">
                          <a:solidFill>
                            <a:schemeClr val="tx1"/>
                          </a:solidFill>
                          <a:effectLst/>
                        </a:rPr>
                        <a:t>Average DSCR: 1:5.05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079852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76640"/>
          </a:xfrm>
        </p:spPr>
        <p:txBody>
          <a:bodyPr>
            <a:normAutofit fontScale="90000"/>
          </a:bodyPr>
          <a:lstStyle/>
          <a:p>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0593420"/>
              </p:ext>
            </p:extLst>
          </p:nvPr>
        </p:nvGraphicFramePr>
        <p:xfrm>
          <a:off x="457200" y="704088"/>
          <a:ext cx="8229601" cy="3919728"/>
        </p:xfrm>
        <a:graphic>
          <a:graphicData uri="http://schemas.openxmlformats.org/drawingml/2006/table">
            <a:tbl>
              <a:tblPr firstRow="1" firstCol="1" bandRow="1">
                <a:tableStyleId>{5C22544A-7EE6-4342-B048-85BDC9FD1C3A}</a:tableStyleId>
              </a:tblPr>
              <a:tblGrid>
                <a:gridCol w="469856"/>
                <a:gridCol w="2816467"/>
                <a:gridCol w="4943278"/>
              </a:tblGrid>
              <a:tr h="432042">
                <a:tc>
                  <a:txBody>
                    <a:bodyPr/>
                    <a:lstStyle/>
                    <a:p>
                      <a:pPr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71015" indent="-6350" algn="l">
                        <a:lnSpc>
                          <a:spcPct val="100000"/>
                        </a:lnSpc>
                        <a:spcAft>
                          <a:spcPts val="0"/>
                        </a:spcAft>
                      </a:pPr>
                      <a:r>
                        <a:rPr lang="en-IN" sz="1600" dirty="0">
                          <a:solidFill>
                            <a:schemeClr val="tx1"/>
                          </a:solidFill>
                          <a:effectLst/>
                        </a:rPr>
                        <a:t>BREAK EVEN POINT                            </a:t>
                      </a:r>
                    </a:p>
                    <a:p>
                      <a:pPr marR="635" indent="-6350" algn="r">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r>
              <a:tr h="432042">
                <a:tc>
                  <a:txBody>
                    <a:bodyPr/>
                    <a:lstStyle/>
                    <a:p>
                      <a:pPr indent="-6350" algn="r">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00000"/>
                        </a:lnSpc>
                        <a:spcAft>
                          <a:spcPts val="0"/>
                        </a:spcAft>
                      </a:pPr>
                      <a:r>
                        <a:rPr lang="en-IN" sz="1600" dirty="0">
                          <a:solidFill>
                            <a:schemeClr val="tx1"/>
                          </a:solidFill>
                          <a:effectLst/>
                        </a:rPr>
                        <a:t>FIXED COST: </a:t>
                      </a:r>
                    </a:p>
                    <a:p>
                      <a:pPr indent="-6350" algn="r">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00000"/>
                        </a:lnSpc>
                        <a:spcAft>
                          <a:spcPts val="0"/>
                        </a:spcAft>
                      </a:pPr>
                      <a:r>
                        <a:rPr lang="en-IN" sz="1600" dirty="0">
                          <a:solidFill>
                            <a:schemeClr val="tx1"/>
                          </a:solidFill>
                          <a:effectLst/>
                        </a:rPr>
                        <a:t>(</a:t>
                      </a:r>
                      <a:r>
                        <a:rPr lang="en-IN" sz="1600" dirty="0" err="1">
                          <a:solidFill>
                            <a:schemeClr val="tx1"/>
                          </a:solidFill>
                          <a:effectLst/>
                        </a:rPr>
                        <a:t>Rs</a:t>
                      </a:r>
                      <a:r>
                        <a:rPr lang="en-IN" sz="1600" dirty="0">
                          <a:solidFill>
                            <a:schemeClr val="tx1"/>
                          </a:solidFill>
                          <a:effectLst/>
                        </a:rPr>
                        <a:t>. In Thousand) </a:t>
                      </a:r>
                    </a:p>
                    <a:p>
                      <a:pPr marR="635" indent="-6350" algn="r">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4038">
                <a:tc>
                  <a:txBody>
                    <a:bodyPr/>
                    <a:lstStyle/>
                    <a:p>
                      <a:pPr indent="-6350" algn="r">
                        <a:lnSpc>
                          <a:spcPct val="115000"/>
                        </a:lnSpc>
                        <a:spcAft>
                          <a:spcPts val="0"/>
                        </a:spcAft>
                      </a:pPr>
                      <a:r>
                        <a:rPr lang="en-IN" sz="1600">
                          <a:solidFill>
                            <a:schemeClr val="tx1"/>
                          </a:solidFill>
                          <a:effectLst/>
                        </a:rPr>
                        <a:t>i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Depreciation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a:solidFill>
                            <a:schemeClr val="tx1"/>
                          </a:solidFill>
                          <a:effectLst/>
                        </a:rPr>
                        <a:t>23.60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4038">
                <a:tc>
                  <a:txBody>
                    <a:bodyPr/>
                    <a:lstStyle/>
                    <a:p>
                      <a:pPr indent="-6350" algn="r">
                        <a:lnSpc>
                          <a:spcPct val="115000"/>
                        </a:lnSpc>
                        <a:spcAft>
                          <a:spcPts val="0"/>
                        </a:spcAft>
                      </a:pPr>
                      <a:r>
                        <a:rPr lang="en-IN" sz="1600">
                          <a:solidFill>
                            <a:schemeClr val="tx1"/>
                          </a:solidFill>
                          <a:effectLst/>
                        </a:rPr>
                        <a:t>ii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Interest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22.20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4038">
                <a:tc>
                  <a:txBody>
                    <a:bodyPr/>
                    <a:lstStyle/>
                    <a:p>
                      <a:pPr indent="-6350" algn="r">
                        <a:lnSpc>
                          <a:spcPct val="115000"/>
                        </a:lnSpc>
                        <a:spcAft>
                          <a:spcPts val="0"/>
                        </a:spcAft>
                      </a:pPr>
                      <a:r>
                        <a:rPr lang="en-IN" sz="1600">
                          <a:solidFill>
                            <a:schemeClr val="tx1"/>
                          </a:solidFill>
                          <a:effectLst/>
                        </a:rPr>
                        <a:t>iii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Fixed Overheads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38.40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4038">
                <a:tc>
                  <a:txBody>
                    <a:bodyPr/>
                    <a:lstStyle/>
                    <a:p>
                      <a:pPr indent="-6350" algn="r">
                        <a:lnSpc>
                          <a:spcPct val="115000"/>
                        </a:lnSpc>
                        <a:spcAft>
                          <a:spcPts val="0"/>
                        </a:spcAft>
                      </a:pPr>
                      <a:r>
                        <a:rPr lang="en-IN" sz="1600">
                          <a:solidFill>
                            <a:schemeClr val="tx1"/>
                          </a:solidFill>
                          <a:effectLst/>
                        </a:rPr>
                        <a:t>iv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Manpower Overheads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115.20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4038">
                <a:tc>
                  <a:txBody>
                    <a:bodyPr/>
                    <a:lstStyle/>
                    <a:p>
                      <a:pPr indent="-6350" algn="r">
                        <a:lnSpc>
                          <a:spcPct val="115000"/>
                        </a:lnSpc>
                        <a:spcAft>
                          <a:spcPts val="0"/>
                        </a:spcAft>
                      </a:pPr>
                      <a:r>
                        <a:rPr lang="en-IN" sz="1600">
                          <a:solidFill>
                            <a:schemeClr val="tx1"/>
                          </a:solidFill>
                          <a:effectLst/>
                        </a:rPr>
                        <a:t>v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Total: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199.40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4038">
                <a:tc>
                  <a:txBody>
                    <a:bodyPr/>
                    <a:lstStyle/>
                    <a:p>
                      <a:pPr indent="-6350" algn="r">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BEP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4038">
                <a:tc>
                  <a:txBody>
                    <a:bodyPr/>
                    <a:lstStyle/>
                    <a:p>
                      <a:pPr indent="-6350" algn="r">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Total Fixed Cost X100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19940.00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3242">
                <a:tc>
                  <a:txBody>
                    <a:bodyPr/>
                    <a:lstStyle/>
                    <a:p>
                      <a:pPr indent="-6350" algn="r">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Fixed Cost + Net Profit ( 3</a:t>
                      </a:r>
                      <a:r>
                        <a:rPr lang="en-IN" sz="1600" baseline="30000">
                          <a:solidFill>
                            <a:schemeClr val="tx1"/>
                          </a:solidFill>
                          <a:effectLst/>
                        </a:rPr>
                        <a:t>rd</a:t>
                      </a:r>
                      <a:r>
                        <a:rPr lang="en-IN" sz="1600">
                          <a:solidFill>
                            <a:schemeClr val="tx1"/>
                          </a:solidFill>
                          <a:effectLst/>
                        </a:rPr>
                        <a:t> Year)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199.40 +174.97= 374.37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4038">
                <a:tc>
                  <a:txBody>
                    <a:bodyPr/>
                    <a:lstStyle/>
                    <a:p>
                      <a:pPr indent="-6350" algn="r">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BEP On Sales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19940/374.37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4038">
                <a:tc>
                  <a:txBody>
                    <a:bodyPr/>
                    <a:lstStyle/>
                    <a:p>
                      <a:pPr indent="-6350" algn="r">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635" indent="-6350" algn="r">
                        <a:lnSpc>
                          <a:spcPct val="115000"/>
                        </a:lnSpc>
                        <a:spcAft>
                          <a:spcPts val="0"/>
                        </a:spcAft>
                      </a:pPr>
                      <a:r>
                        <a:rPr lang="en-IN" sz="1600" dirty="0">
                          <a:solidFill>
                            <a:schemeClr val="tx1"/>
                          </a:solidFill>
                          <a:effectLst/>
                        </a:rPr>
                        <a:t>53.26%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304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24566368"/>
              </p:ext>
            </p:extLst>
          </p:nvPr>
        </p:nvGraphicFramePr>
        <p:xfrm>
          <a:off x="457200" y="4653136"/>
          <a:ext cx="8229600" cy="506476"/>
        </p:xfrm>
        <a:graphic>
          <a:graphicData uri="http://schemas.openxmlformats.org/drawingml/2006/table">
            <a:tbl>
              <a:tblPr firstRow="1" firstCol="1" bandRow="1">
                <a:tableStyleId>{5C22544A-7EE6-4342-B048-85BDC9FD1C3A}</a:tableStyleId>
              </a:tblPr>
              <a:tblGrid>
                <a:gridCol w="8229600"/>
              </a:tblGrid>
              <a:tr h="432048">
                <a:tc>
                  <a:txBody>
                    <a:bodyPr/>
                    <a:lstStyle/>
                    <a:p>
                      <a:pPr indent="-6350" algn="ctr">
                        <a:lnSpc>
                          <a:spcPct val="100000"/>
                        </a:lnSpc>
                        <a:spcAft>
                          <a:spcPts val="0"/>
                        </a:spcAft>
                      </a:pPr>
                      <a:r>
                        <a:rPr lang="en-IN" sz="1600" dirty="0">
                          <a:solidFill>
                            <a:schemeClr val="tx1"/>
                          </a:solidFill>
                          <a:effectLst/>
                        </a:rPr>
                        <a:t>                                 PERCENTAGE OF PROFIT                          </a:t>
                      </a:r>
                      <a:r>
                        <a:rPr lang="en-IN" sz="1600" dirty="0" err="1">
                          <a:solidFill>
                            <a:schemeClr val="tx1"/>
                          </a:solidFill>
                          <a:effectLst/>
                        </a:rPr>
                        <a:t>Rs</a:t>
                      </a:r>
                      <a:r>
                        <a:rPr lang="en-IN" sz="1600" dirty="0">
                          <a:solidFill>
                            <a:schemeClr val="tx1"/>
                          </a:solidFill>
                          <a:effectLst/>
                        </a:rPr>
                        <a:t>,( 000) </a:t>
                      </a:r>
                    </a:p>
                    <a:p>
                      <a:pPr marL="254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76401662"/>
              </p:ext>
            </p:extLst>
          </p:nvPr>
        </p:nvGraphicFramePr>
        <p:xfrm>
          <a:off x="457200" y="5157192"/>
          <a:ext cx="8229600" cy="1575816"/>
        </p:xfrm>
        <a:graphic>
          <a:graphicData uri="http://schemas.openxmlformats.org/drawingml/2006/table">
            <a:tbl>
              <a:tblPr firstRow="1" firstCol="1" bandRow="1">
                <a:tableStyleId>{5C22544A-7EE6-4342-B048-85BDC9FD1C3A}</a:tableStyleId>
              </a:tblPr>
              <a:tblGrid>
                <a:gridCol w="462737"/>
                <a:gridCol w="2093885"/>
                <a:gridCol w="5672978"/>
              </a:tblGrid>
              <a:tr h="261687">
                <a:tc>
                  <a:txBody>
                    <a:bodyPr/>
                    <a:lstStyle/>
                    <a:p>
                      <a:pPr marL="2540"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On Total Sales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 Net Profit X 100/ Total Sales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1687">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Rs. 174.97/ 2486.40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1687">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7.04% on Sales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1687">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On Total Investment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a:solidFill>
                            <a:schemeClr val="tx1"/>
                          </a:solidFill>
                          <a:effectLst/>
                        </a:rPr>
                        <a:t>Net Profit X 100/Total Investment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1687">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dirty="0">
                          <a:solidFill>
                            <a:schemeClr val="tx1"/>
                          </a:solidFill>
                          <a:effectLst/>
                        </a:rPr>
                        <a:t>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err="1">
                          <a:solidFill>
                            <a:schemeClr val="tx1"/>
                          </a:solidFill>
                          <a:effectLst/>
                        </a:rPr>
                        <a:t>Rs</a:t>
                      </a:r>
                      <a:r>
                        <a:rPr lang="en-IN" sz="1600" dirty="0">
                          <a:solidFill>
                            <a:schemeClr val="tx1"/>
                          </a:solidFill>
                          <a:effectLst/>
                        </a:rPr>
                        <a:t>. 174.97X100/ 200.00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1687">
                <a:tc>
                  <a:txBody>
                    <a:bodyPr/>
                    <a:lstStyle/>
                    <a:p>
                      <a:pPr marL="2540"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6350" algn="l">
                        <a:lnSpc>
                          <a:spcPct val="115000"/>
                        </a:lnSpc>
                        <a:spcAft>
                          <a:spcPts val="0"/>
                        </a:spcAft>
                      </a:pPr>
                      <a:r>
                        <a:rPr lang="en-IN" sz="1600">
                          <a:solidFill>
                            <a:schemeClr val="tx1"/>
                          </a:solidFill>
                          <a:effectLst/>
                        </a:rPr>
                        <a:t> </a:t>
                      </a:r>
                      <a:endParaRPr lang="en-IN"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indent="-6350" algn="l">
                        <a:lnSpc>
                          <a:spcPct val="115000"/>
                        </a:lnSpc>
                        <a:spcAft>
                          <a:spcPts val="0"/>
                        </a:spcAft>
                      </a:pPr>
                      <a:r>
                        <a:rPr lang="en-IN" sz="1600" dirty="0">
                          <a:solidFill>
                            <a:schemeClr val="tx1"/>
                          </a:solidFill>
                          <a:effectLst/>
                        </a:rPr>
                        <a:t>87.49% </a:t>
                      </a:r>
                      <a:endParaRPr lang="en-IN"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40"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2196696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796920"/>
          </a:xfrm>
        </p:spPr>
        <p:txBody>
          <a:bodyPr>
            <a:normAutofit/>
          </a:bodyPr>
          <a:lstStyle/>
          <a:p>
            <a:pPr algn="ctr"/>
            <a:r>
              <a:rPr lang="en-IN" b="1" i="1" u="sng" dirty="0" smtClean="0">
                <a:solidFill>
                  <a:schemeClr val="tx1"/>
                </a:solidFill>
              </a:rPr>
              <a:t>THANK YOU…..</a:t>
            </a:r>
            <a:endParaRPr lang="en-IN" b="1" i="1" u="sng" dirty="0">
              <a:solidFill>
                <a:schemeClr val="tx1"/>
              </a:solidFill>
            </a:endParaRPr>
          </a:p>
        </p:txBody>
      </p:sp>
      <p:sp>
        <p:nvSpPr>
          <p:cNvPr id="3" name="Content Placeholder 2"/>
          <p:cNvSpPr>
            <a:spLocks noGrp="1"/>
          </p:cNvSpPr>
          <p:nvPr>
            <p:ph idx="1"/>
          </p:nvPr>
        </p:nvSpPr>
        <p:spPr>
          <a:xfrm>
            <a:off x="457200" y="5085184"/>
            <a:ext cx="8229600" cy="1239416"/>
          </a:xfrm>
        </p:spPr>
        <p:txBody>
          <a:bodyPr/>
          <a:lstStyle/>
          <a:p>
            <a:pPr marL="0" indent="0">
              <a:buNone/>
            </a:pPr>
            <a:endParaRPr lang="en-IN" dirty="0"/>
          </a:p>
        </p:txBody>
      </p:sp>
    </p:spTree>
    <p:extLst>
      <p:ext uri="{BB962C8B-B14F-4D97-AF65-F5344CB8AC3E}">
        <p14:creationId xmlns:p14="http://schemas.microsoft.com/office/powerpoint/2010/main" val="4073982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836712"/>
            <a:ext cx="8229600" cy="304800"/>
          </a:xfrm>
        </p:spPr>
        <p:txBody>
          <a:bodyPr>
            <a:normAutofit fontScale="90000"/>
          </a:bodyPr>
          <a:lstStyle/>
          <a:p>
            <a:r>
              <a:rPr lang="en-US" sz="2800" i="1" u="sng" dirty="0" smtClean="0">
                <a:solidFill>
                  <a:schemeClr val="tx1"/>
                </a:solidFill>
              </a:rPr>
              <a:t>CONT…</a:t>
            </a:r>
            <a:endParaRPr lang="en-US" sz="2800" i="1" u="sng" dirty="0">
              <a:solidFill>
                <a:schemeClr val="tx1"/>
              </a:solidFill>
            </a:endParaRPr>
          </a:p>
        </p:txBody>
      </p:sp>
      <p:sp>
        <p:nvSpPr>
          <p:cNvPr id="3" name="Content Placeholder 2"/>
          <p:cNvSpPr>
            <a:spLocks noGrp="1"/>
          </p:cNvSpPr>
          <p:nvPr>
            <p:ph idx="1"/>
          </p:nvPr>
        </p:nvSpPr>
        <p:spPr>
          <a:xfrm>
            <a:off x="611560" y="1412776"/>
            <a:ext cx="8229600" cy="4876800"/>
          </a:xfrm>
        </p:spPr>
        <p:txBody>
          <a:bodyPr>
            <a:normAutofit/>
          </a:bodyPr>
          <a:lstStyle/>
          <a:p>
            <a:pPr marL="571500" indent="-571500">
              <a:buClr>
                <a:schemeClr val="tx1"/>
              </a:buClr>
              <a:buFont typeface="+mj-lt"/>
              <a:buAutoNum type="romanUcPeriod" startAt="11"/>
            </a:pPr>
            <a:r>
              <a:rPr lang="en-US" dirty="0"/>
              <a:t>Products.</a:t>
            </a:r>
          </a:p>
          <a:p>
            <a:pPr marL="571500" indent="-571500">
              <a:buClr>
                <a:schemeClr val="tx1"/>
              </a:buClr>
              <a:buFont typeface="+mj-lt"/>
              <a:buAutoNum type="romanUcPeriod" startAt="11"/>
            </a:pPr>
            <a:r>
              <a:rPr lang="en-US" dirty="0"/>
              <a:t>Market.</a:t>
            </a:r>
          </a:p>
          <a:p>
            <a:pPr marL="571500" indent="-571500">
              <a:buClr>
                <a:schemeClr val="tx1"/>
              </a:buClr>
              <a:buFont typeface="+mj-lt"/>
              <a:buAutoNum type="romanUcPeriod" startAt="11"/>
            </a:pPr>
            <a:r>
              <a:rPr lang="en-US" dirty="0"/>
              <a:t> Requirement of Working Capital.</a:t>
            </a:r>
          </a:p>
          <a:p>
            <a:pPr marL="571500" indent="-571500">
              <a:buClr>
                <a:schemeClr val="tx1"/>
              </a:buClr>
              <a:buFont typeface="+mj-lt"/>
              <a:buAutoNum type="romanUcPeriod" startAt="11"/>
            </a:pPr>
            <a:r>
              <a:rPr lang="en-US" dirty="0"/>
              <a:t> Requirement of Fund.</a:t>
            </a:r>
          </a:p>
          <a:p>
            <a:pPr marL="571500" indent="-571500">
              <a:buClr>
                <a:schemeClr val="tx1"/>
              </a:buClr>
              <a:buFont typeface="+mj-lt"/>
              <a:buAutoNum type="romanUcPeriod" startAt="11"/>
            </a:pPr>
            <a:r>
              <a:rPr lang="en-US" dirty="0" err="1"/>
              <a:t>Profitbility</a:t>
            </a:r>
            <a:r>
              <a:rPr lang="en-US" dirty="0"/>
              <a:t>.</a:t>
            </a:r>
          </a:p>
          <a:p>
            <a:pPr marL="571500" indent="-571500">
              <a:buClr>
                <a:schemeClr val="tx1"/>
              </a:buClr>
              <a:buFont typeface="+mj-lt"/>
              <a:buAutoNum type="romanUcPeriod" startAt="11"/>
            </a:pPr>
            <a:r>
              <a:rPr lang="en-US" dirty="0"/>
              <a:t> Break even analysis.</a:t>
            </a:r>
          </a:p>
          <a:p>
            <a:pPr marL="571500" indent="-571500">
              <a:buClr>
                <a:schemeClr val="tx1"/>
              </a:buClr>
              <a:buFont typeface="+mj-lt"/>
              <a:buAutoNum type="romanUcPeriod" startAt="11"/>
            </a:pPr>
            <a:r>
              <a:rPr lang="en-US" dirty="0"/>
              <a:t> Implementation.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rmAutofit/>
          </a:bodyPr>
          <a:lstStyle/>
          <a:p>
            <a:pPr algn="ctr"/>
            <a:r>
              <a:rPr lang="en-US" sz="2800" b="1" u="sng" dirty="0"/>
              <a:t>BUSINESS PROCESS DESIGNING</a:t>
            </a:r>
          </a:p>
        </p:txBody>
      </p:sp>
      <p:sp>
        <p:nvSpPr>
          <p:cNvPr id="3" name="Content Placeholder 2"/>
          <p:cNvSpPr>
            <a:spLocks noGrp="1"/>
          </p:cNvSpPr>
          <p:nvPr>
            <p:ph idx="1"/>
          </p:nvPr>
        </p:nvSpPr>
        <p:spPr/>
        <p:txBody>
          <a:bodyPr>
            <a:normAutofit fontScale="92500" lnSpcReduction="20000"/>
          </a:bodyPr>
          <a:lstStyle/>
          <a:p>
            <a:pPr>
              <a:buNone/>
            </a:pPr>
            <a:r>
              <a:rPr lang="en-US" i="1" u="sng" dirty="0"/>
              <a:t>Definition</a:t>
            </a:r>
            <a:r>
              <a:rPr lang="en-US" dirty="0" smtClean="0"/>
              <a:t>:- Business process design (BPD) is the creation of workflow from scratch in order to achieve a business’s goals. It helps teams develop effective and clearly defined processes and workflows that are scalable and easy to replicate.</a:t>
            </a:r>
            <a:endParaRPr lang="en-US" dirty="0"/>
          </a:p>
          <a:p>
            <a:pPr>
              <a:buNone/>
            </a:pPr>
            <a:endParaRPr lang="en-US" dirty="0"/>
          </a:p>
          <a:p>
            <a:pPr>
              <a:buNone/>
            </a:pPr>
            <a:r>
              <a:rPr lang="en-US" i="1" u="sng" dirty="0" smtClean="0"/>
              <a:t>Benefits</a:t>
            </a:r>
            <a:r>
              <a:rPr lang="en-US" i="1" u="sng" dirty="0"/>
              <a:t>:-</a:t>
            </a:r>
          </a:p>
          <a:p>
            <a:pPr marL="571500" indent="-571500">
              <a:buClr>
                <a:schemeClr val="tx1"/>
              </a:buClr>
              <a:buFont typeface="+mj-lt"/>
              <a:buAutoNum type="romanUcPeriod"/>
            </a:pPr>
            <a:r>
              <a:rPr lang="en-US" dirty="0"/>
              <a:t>Facilitates the Business Operation.</a:t>
            </a:r>
          </a:p>
          <a:p>
            <a:pPr marL="571500" indent="-571500">
              <a:buClr>
                <a:schemeClr val="tx1"/>
              </a:buClr>
              <a:buFont typeface="+mj-lt"/>
              <a:buAutoNum type="romanUcPeriod"/>
            </a:pPr>
            <a:r>
              <a:rPr lang="en-US" dirty="0"/>
              <a:t>Increases Productivity .</a:t>
            </a:r>
          </a:p>
          <a:p>
            <a:pPr marL="571500" indent="-571500">
              <a:buClr>
                <a:schemeClr val="tx1"/>
              </a:buClr>
              <a:buFont typeface="+mj-lt"/>
              <a:buAutoNum type="romanUcPeriod"/>
            </a:pPr>
            <a:r>
              <a:rPr lang="en-US" dirty="0"/>
              <a:t>High Quality Products and Services.</a:t>
            </a:r>
          </a:p>
          <a:p>
            <a:pPr marL="571500" indent="-571500">
              <a:buClr>
                <a:schemeClr val="tx1"/>
              </a:buClr>
              <a:buFont typeface="+mj-lt"/>
              <a:buAutoNum type="romanUcPeriod"/>
            </a:pPr>
            <a:r>
              <a:rPr lang="en-US" dirty="0"/>
              <a:t>Reduces Cost.</a:t>
            </a:r>
          </a:p>
          <a:p>
            <a:pPr marL="571500" indent="-571500">
              <a:buClr>
                <a:schemeClr val="tx1"/>
              </a:buClr>
              <a:buNone/>
            </a:pPr>
            <a:r>
              <a:rPr lang="en-US" dirty="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ctr"/>
            <a:r>
              <a:rPr lang="en-US" sz="2800" b="1" u="sng" dirty="0"/>
              <a:t>PRINCIPLES FOR DESIGNING BUSINESS PROCESSES</a:t>
            </a:r>
          </a:p>
        </p:txBody>
      </p:sp>
      <p:sp>
        <p:nvSpPr>
          <p:cNvPr id="3" name="Content Placeholder 2"/>
          <p:cNvSpPr>
            <a:spLocks noGrp="1"/>
          </p:cNvSpPr>
          <p:nvPr>
            <p:ph idx="1"/>
          </p:nvPr>
        </p:nvSpPr>
        <p:spPr>
          <a:xfrm>
            <a:off x="457200" y="1676400"/>
            <a:ext cx="8229600" cy="4389120"/>
          </a:xfrm>
        </p:spPr>
        <p:txBody>
          <a:bodyPr/>
          <a:lstStyle/>
          <a:p>
            <a:pPr marL="571500" indent="-571500">
              <a:buClr>
                <a:schemeClr val="tx1"/>
              </a:buClr>
              <a:buFont typeface="+mj-lt"/>
              <a:buAutoNum type="romanUcPeriod"/>
            </a:pPr>
            <a:r>
              <a:rPr lang="en-US" dirty="0"/>
              <a:t>Principle of Purpose.</a:t>
            </a:r>
          </a:p>
          <a:p>
            <a:pPr marL="571500" indent="-571500">
              <a:buClr>
                <a:schemeClr val="tx1"/>
              </a:buClr>
              <a:buFont typeface="+mj-lt"/>
              <a:buAutoNum type="romanUcPeriod"/>
            </a:pPr>
            <a:r>
              <a:rPr lang="en-US" dirty="0"/>
              <a:t>Principle of Simplicity.</a:t>
            </a:r>
          </a:p>
          <a:p>
            <a:pPr marL="571500" indent="-571500">
              <a:buClr>
                <a:schemeClr val="tx1"/>
              </a:buClr>
              <a:buFont typeface="+mj-lt"/>
              <a:buAutoNum type="romanUcPeriod"/>
            </a:pPr>
            <a:r>
              <a:rPr lang="en-US" dirty="0"/>
              <a:t>Principle of Joint Understanding.</a:t>
            </a:r>
          </a:p>
          <a:p>
            <a:pPr marL="571500" indent="-571500">
              <a:buClr>
                <a:schemeClr val="tx1"/>
              </a:buClr>
              <a:buFont typeface="+mj-lt"/>
              <a:buAutoNum type="romanUcPeriod"/>
            </a:pPr>
            <a:r>
              <a:rPr lang="en-US" dirty="0"/>
              <a:t>Principle of Continuity.</a:t>
            </a:r>
          </a:p>
          <a:p>
            <a:pPr marL="571500" indent="-571500">
              <a:buClr>
                <a:schemeClr val="tx1"/>
              </a:buClr>
              <a:buFont typeface="+mj-lt"/>
              <a:buAutoNum type="romanUcPeriod"/>
            </a:pPr>
            <a:r>
              <a:rPr lang="en-US" dirty="0"/>
              <a:t>Principle of Enablement.</a:t>
            </a:r>
          </a:p>
          <a:p>
            <a:pPr marL="571500" indent="-571500">
              <a:buClr>
                <a:schemeClr val="tx1"/>
              </a:buClr>
              <a:buFont typeface="+mj-lt"/>
              <a:buAutoNum type="romanUcPeriod"/>
            </a:pPr>
            <a:r>
              <a:rPr lang="en-US" dirty="0"/>
              <a:t>Principle of Involvement.</a:t>
            </a:r>
          </a:p>
          <a:p>
            <a:pPr marL="571500" indent="-571500">
              <a:buClr>
                <a:schemeClr val="tx1"/>
              </a:buClr>
              <a:buFont typeface="+mj-lt"/>
              <a:buAutoNum type="romanUcPeriod"/>
            </a:pPr>
            <a:r>
              <a:rPr lang="en-US" dirty="0"/>
              <a:t>Principle of </a:t>
            </a:r>
            <a:r>
              <a:rPr lang="en-US" dirty="0" err="1"/>
              <a:t>Flexibilty</a:t>
            </a:r>
            <a:r>
              <a:rPr lang="en-US" dirty="0"/>
              <a:t>.</a:t>
            </a:r>
          </a:p>
          <a:p>
            <a:pPr marL="571500" indent="-571500">
              <a:buClr>
                <a:schemeClr val="tx1"/>
              </a:buClr>
              <a:buFont typeface="+mj-lt"/>
              <a:buAutoNum type="romanUcPeriod"/>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ctr"/>
            <a:r>
              <a:rPr lang="en-US" sz="2800" b="1" u="sng" dirty="0"/>
              <a:t>LOCATION OF A NEW BUSINESS</a:t>
            </a:r>
          </a:p>
        </p:txBody>
      </p:sp>
      <p:sp>
        <p:nvSpPr>
          <p:cNvPr id="3" name="Content Placeholder 2"/>
          <p:cNvSpPr>
            <a:spLocks noGrp="1"/>
          </p:cNvSpPr>
          <p:nvPr>
            <p:ph idx="1"/>
          </p:nvPr>
        </p:nvSpPr>
        <p:spPr>
          <a:xfrm>
            <a:off x="457200" y="1676400"/>
            <a:ext cx="8229600" cy="4800600"/>
          </a:xfrm>
        </p:spPr>
        <p:txBody>
          <a:bodyPr>
            <a:normAutofit fontScale="92500" lnSpcReduction="10000"/>
          </a:bodyPr>
          <a:lstStyle/>
          <a:p>
            <a:pPr>
              <a:buNone/>
            </a:pPr>
            <a:r>
              <a:rPr lang="en-US" dirty="0"/>
              <a:t> </a:t>
            </a:r>
            <a:r>
              <a:rPr lang="en-US" i="1" u="sng" dirty="0"/>
              <a:t>CONCEPT</a:t>
            </a:r>
            <a:r>
              <a:rPr lang="en-US" dirty="0" smtClean="0"/>
              <a:t>:- The concept of a new business location is the physical premises where a business operates and the role it plays in the business’s success. A good location can help a business by balancing costs , revenue , and target customers. </a:t>
            </a:r>
            <a:endParaRPr lang="en-US" dirty="0"/>
          </a:p>
          <a:p>
            <a:pPr>
              <a:buNone/>
            </a:pPr>
            <a:endParaRPr lang="en-US" dirty="0"/>
          </a:p>
          <a:p>
            <a:pPr>
              <a:buNone/>
            </a:pPr>
            <a:r>
              <a:rPr lang="en-US" i="1" u="sng" dirty="0" smtClean="0"/>
              <a:t>DETERMINANTS </a:t>
            </a:r>
            <a:r>
              <a:rPr lang="en-US" i="1" u="sng" dirty="0"/>
              <a:t>OF BUSINESS LOCATION</a:t>
            </a:r>
            <a:r>
              <a:rPr lang="en-US" dirty="0"/>
              <a:t>:-</a:t>
            </a:r>
          </a:p>
          <a:p>
            <a:pPr marL="571500" indent="-571500">
              <a:buClr>
                <a:schemeClr val="tx1"/>
              </a:buClr>
              <a:buFont typeface="+mj-lt"/>
              <a:buAutoNum type="romanUcPeriod"/>
            </a:pPr>
            <a:r>
              <a:rPr lang="en-US" dirty="0"/>
              <a:t>Availability of Raw Materials.</a:t>
            </a:r>
          </a:p>
          <a:p>
            <a:pPr marL="571500" indent="-571500">
              <a:buClr>
                <a:schemeClr val="tx1"/>
              </a:buClr>
              <a:buFont typeface="+mj-lt"/>
              <a:buAutoNum type="romanUcPeriod"/>
            </a:pPr>
            <a:r>
              <a:rPr lang="en-US" dirty="0"/>
              <a:t>Nearness to Market.</a:t>
            </a:r>
          </a:p>
          <a:p>
            <a:pPr marL="571500" indent="-571500">
              <a:buClr>
                <a:schemeClr val="tx1"/>
              </a:buClr>
              <a:buFont typeface="+mj-lt"/>
              <a:buAutoNum type="romanUcPeriod"/>
            </a:pPr>
            <a:r>
              <a:rPr lang="en-US" dirty="0"/>
              <a:t>Availability of </a:t>
            </a:r>
            <a:r>
              <a:rPr lang="en-US" dirty="0" err="1"/>
              <a:t>Labour</a:t>
            </a:r>
            <a:r>
              <a:rPr lang="en-US" dirty="0"/>
              <a:t>.</a:t>
            </a:r>
          </a:p>
          <a:p>
            <a:pPr marL="571500" indent="-571500">
              <a:buClr>
                <a:schemeClr val="tx1"/>
              </a:buClr>
              <a:buFont typeface="+mj-lt"/>
              <a:buAutoNum type="romanUcPeriod"/>
            </a:pPr>
            <a:r>
              <a:rPr lang="en-US" dirty="0"/>
              <a:t>Infrastructural Facilities.</a:t>
            </a:r>
          </a:p>
          <a:p>
            <a:pPr marL="571500" indent="-571500">
              <a:buClr>
                <a:schemeClr val="tx1"/>
              </a:buClr>
              <a:buFont typeface="+mj-lt"/>
              <a:buAutoNum type="romanUcPeriod"/>
            </a:pPr>
            <a:r>
              <a:rPr lang="en-US" dirty="0"/>
              <a:t>Government Policy.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endParaRPr lang="en-US" dirty="0"/>
          </a:p>
        </p:txBody>
      </p:sp>
      <p:sp>
        <p:nvSpPr>
          <p:cNvPr id="3" name="Content Placeholder 2"/>
          <p:cNvSpPr>
            <a:spLocks noGrp="1"/>
          </p:cNvSpPr>
          <p:nvPr>
            <p:ph idx="1"/>
          </p:nvPr>
        </p:nvSpPr>
        <p:spPr>
          <a:xfrm>
            <a:off x="457200" y="1524000"/>
            <a:ext cx="8229600" cy="4389120"/>
          </a:xfrm>
        </p:spPr>
        <p:txBody>
          <a:bodyPr/>
          <a:lstStyle/>
          <a:p>
            <a:pPr marL="571500" indent="-571500">
              <a:buClr>
                <a:schemeClr val="tx1"/>
              </a:buClr>
              <a:buFont typeface="+mj-lt"/>
              <a:buAutoNum type="romanUcPeriod" startAt="6"/>
            </a:pPr>
            <a:r>
              <a:rPr lang="en-US" dirty="0"/>
              <a:t>Local Tax, Laws and Regulation.</a:t>
            </a:r>
          </a:p>
          <a:p>
            <a:pPr marL="571500" indent="-571500">
              <a:buClr>
                <a:schemeClr val="tx1"/>
              </a:buClr>
              <a:buFont typeface="+mj-lt"/>
              <a:buAutoNum type="romanUcPeriod" startAt="6"/>
            </a:pPr>
            <a:r>
              <a:rPr lang="en-US" dirty="0"/>
              <a:t>Ecology and environment.</a:t>
            </a:r>
          </a:p>
          <a:p>
            <a:pPr marL="571500" indent="-571500">
              <a:buClr>
                <a:schemeClr val="tx1"/>
              </a:buClr>
              <a:buFont typeface="+mj-lt"/>
              <a:buAutoNum type="romanUcPeriod" startAt="6"/>
            </a:pPr>
            <a:r>
              <a:rPr lang="en-US" dirty="0"/>
              <a:t> Climatic Condition.</a:t>
            </a:r>
          </a:p>
          <a:p>
            <a:pPr marL="571500" indent="-571500">
              <a:buClr>
                <a:schemeClr val="tx1"/>
              </a:buClr>
              <a:buFont typeface="+mj-lt"/>
              <a:buAutoNum type="romanUcPeriod" startAt="6"/>
            </a:pPr>
            <a:r>
              <a:rPr lang="en-US" dirty="0"/>
              <a:t>Political </a:t>
            </a:r>
            <a:r>
              <a:rPr lang="en-US" dirty="0" smtClean="0"/>
              <a:t>Condition.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612</TotalTime>
  <Words>3232</Words>
  <Application>Microsoft Office PowerPoint</Application>
  <PresentationFormat>On-screen Show (4:3)</PresentationFormat>
  <Paragraphs>997</Paragraphs>
  <Slides>42</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42</vt:i4>
      </vt:variant>
    </vt:vector>
  </HeadingPairs>
  <TitlesOfParts>
    <vt:vector size="49" baseType="lpstr">
      <vt:lpstr>Arial</vt:lpstr>
      <vt:lpstr>Calibri</vt:lpstr>
      <vt:lpstr>Constantia</vt:lpstr>
      <vt:lpstr>Times New Roman</vt:lpstr>
      <vt:lpstr>Wingdings 2</vt:lpstr>
      <vt:lpstr>Flow</vt:lpstr>
      <vt:lpstr>1_Flow</vt:lpstr>
      <vt:lpstr> Business Plan/ Project Proposal</vt:lpstr>
      <vt:lpstr>BUSINESS PLAN PROJECT</vt:lpstr>
      <vt:lpstr>IMPORTANCE OF BUSINESS PLAN OR PROJECT PROPOSAL:-</vt:lpstr>
      <vt:lpstr>CONTENTS OF BUSINESS PLAN OR PROJECT PROPOSAL</vt:lpstr>
      <vt:lpstr>CONT…</vt:lpstr>
      <vt:lpstr>BUSINESS PROCESS DESIGNING</vt:lpstr>
      <vt:lpstr>PRINCIPLES FOR DESIGNING BUSINESS PROCESSES</vt:lpstr>
      <vt:lpstr>LOCATION OF A NEW BUSINESS</vt:lpstr>
      <vt:lpstr>PowerPoint Presentation</vt:lpstr>
      <vt:lpstr>PROJECT REPORT ON</vt:lpstr>
      <vt:lpstr>PowerPoint Presentation</vt:lpstr>
      <vt:lpstr>PowerPoint Presentation</vt:lpstr>
      <vt:lpstr>PROJECT ON E-RICKSHAW</vt:lpstr>
      <vt:lpstr>CONT..</vt:lpstr>
      <vt:lpstr>CONT…</vt:lpstr>
      <vt:lpstr>2. TECHNICAL SPECIFICATON ON E-RICKSHAW</vt:lpstr>
      <vt:lpstr>Cont…</vt:lpstr>
      <vt:lpstr>3. MARKET POTENTIALITY OF E RICKSHAW</vt:lpstr>
      <vt:lpstr>4. PROJECT COST ESTIMATES &amp; MEANS OF FINANCE</vt:lpstr>
      <vt:lpstr>Cont…</vt:lpstr>
      <vt:lpstr>Cont…</vt:lpstr>
      <vt:lpstr>Cont..</vt:lpstr>
      <vt:lpstr>Cont…</vt:lpstr>
      <vt:lpstr>Cont…</vt:lpstr>
      <vt:lpstr>PROJECT REPORT ON</vt:lpstr>
      <vt:lpstr>PowerPoint Presentation</vt:lpstr>
      <vt:lpstr>CONT…</vt:lpstr>
      <vt:lpstr>1. INTRODUCTION</vt:lpstr>
      <vt:lpstr>CONT…</vt:lpstr>
      <vt:lpstr>2. Target of getting services job in the units:</vt:lpstr>
      <vt:lpstr>3. Procedures of servicing/repairing of vehicles:-</vt:lpstr>
      <vt:lpstr>4. PROJECT COST ESTIMATES &amp; MEANS OF FINANCE: </vt:lpstr>
      <vt:lpstr>CONT…</vt:lpstr>
      <vt:lpstr>WORKING CAPITAL:  </vt:lpstr>
      <vt:lpstr>Manpower (Per Month):  </vt:lpstr>
      <vt:lpstr>Working Capital (per Month)  </vt:lpstr>
      <vt:lpstr>Means of Finance: (under SEP-I) of NULM  </vt:lpstr>
      <vt:lpstr>LOAN REPAYMENT SCHEDULE @12 % ANNUALLY</vt:lpstr>
      <vt:lpstr>COST &amp; PROFITABILITY ESTIMATES:  </vt:lpstr>
      <vt:lpstr>DEBT-SERVICE COVERAGE RATIO:  </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abc</dc:creator>
  <cp:lastModifiedBy>Commerce VC</cp:lastModifiedBy>
  <cp:revision>70</cp:revision>
  <dcterms:created xsi:type="dcterms:W3CDTF">2006-08-16T00:00:00Z</dcterms:created>
  <dcterms:modified xsi:type="dcterms:W3CDTF">2024-12-11T08:35:48Z</dcterms:modified>
</cp:coreProperties>
</file>