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FA31C-C8B0-4E75-B486-CFD6D11EC396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C353B-637B-4412-A768-2A56D413913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in International Relations in the Post Cold War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4008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The </a:t>
            </a:r>
            <a:r>
              <a:rPr lang="en-US" sz="3200" b="1" dirty="0" smtClean="0">
                <a:solidFill>
                  <a:schemeClr val="accent1"/>
                </a:solidFill>
              </a:rPr>
              <a:t>Impact </a:t>
            </a:r>
            <a:r>
              <a:rPr lang="en-US" sz="3200" b="1" dirty="0" smtClean="0">
                <a:solidFill>
                  <a:schemeClr val="accent1"/>
                </a:solidFill>
              </a:rPr>
              <a:t>on Indian Foreign Policy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Parthapratim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Dept.of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Political Science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Vidyanagar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pPr algn="ctr"/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GUJRAL DOCTRINE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With the </a:t>
            </a:r>
            <a:r>
              <a:rPr lang="en-US" sz="2400" dirty="0" err="1" smtClean="0"/>
              <a:t>neighbours</a:t>
            </a:r>
            <a:r>
              <a:rPr lang="en-US" sz="2400" dirty="0" smtClean="0"/>
              <a:t> like Nepal, Bangladesh, Bhutan, Maldives and Sri Lanka, India does not ask for reciprocity but gives all that it can in good faith and trust.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No South Asian country will allow its territory to be used against the interest of another country of the region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None will interfere in the internal affairs of another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All South Asian countries must respect each other’s territorial integrity and sovereignty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They will settle all their disputes through peaceful bilateral negotiations</a:t>
            </a:r>
            <a:endParaRPr lang="en-US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REALISM OF VAJPAYEE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POKHRAN II</a:t>
            </a:r>
          </a:p>
          <a:p>
            <a:r>
              <a:rPr lang="en-US" sz="3600" dirty="0" smtClean="0"/>
              <a:t>LAHORE BUS DIPLOMACY</a:t>
            </a:r>
          </a:p>
          <a:p>
            <a:r>
              <a:rPr lang="en-US" sz="3600" dirty="0" smtClean="0"/>
              <a:t>KARGIL WAR</a:t>
            </a:r>
          </a:p>
          <a:p>
            <a:r>
              <a:rPr lang="en-US" sz="3600" dirty="0" smtClean="0"/>
              <a:t>AGRA SUMMIT</a:t>
            </a:r>
          </a:p>
          <a:p>
            <a:r>
              <a:rPr lang="en-US" sz="3600" dirty="0" smtClean="0"/>
              <a:t>OPERATION PARAKRAM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FOREIGN POLICY UNDER UPA-I&amp;II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123 Nuclear Deal </a:t>
            </a:r>
          </a:p>
          <a:p>
            <a:r>
              <a:rPr lang="en-US" dirty="0" smtClean="0"/>
              <a:t>Look East Policy</a:t>
            </a:r>
          </a:p>
          <a:p>
            <a:r>
              <a:rPr lang="en-US" dirty="0" smtClean="0"/>
              <a:t>Improvement in Sino-India Relations</a:t>
            </a:r>
          </a:p>
          <a:p>
            <a:r>
              <a:rPr lang="en-US" dirty="0" smtClean="0"/>
              <a:t>Opening of Srinagar-</a:t>
            </a:r>
            <a:r>
              <a:rPr lang="en-US" dirty="0" err="1" smtClean="0"/>
              <a:t>Muzaffarabad</a:t>
            </a:r>
            <a:r>
              <a:rPr lang="en-US" dirty="0" smtClean="0"/>
              <a:t> Bus Route</a:t>
            </a:r>
          </a:p>
          <a:p>
            <a:r>
              <a:rPr lang="en-US" dirty="0" smtClean="0"/>
              <a:t>Trade Agreements  with South Korea, Malaysia Japan</a:t>
            </a:r>
          </a:p>
          <a:p>
            <a:r>
              <a:rPr lang="en-US" dirty="0" smtClean="0"/>
              <a:t>Bali Package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FOREIGN POLICY CONCERNS OF INDIA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SOVEREIGNTY IN FOREIGN POLICY FORMULATION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SECURITY-STRATEGIC &amp;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STABILITY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FORGING NEWER ECONOMIC ALLIANCES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 ROLE IN THE U N O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OF WORLD PEACE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25146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C00"/>
                </a:solidFill>
              </a:rPr>
              <a:t>WHICH CAME FIRST ?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" name="Picture 2" descr="USSR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3962400" cy="3124200"/>
          </a:xfrm>
          <a:prstGeom prst="rect">
            <a:avLst/>
          </a:prstGeom>
        </p:spPr>
      </p:pic>
      <p:pic>
        <p:nvPicPr>
          <p:cNvPr id="4" name="Picture 3" descr="Berlin w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667000"/>
            <a:ext cx="3937000" cy="32004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772400" cy="1219200"/>
          </a:xfrm>
        </p:spPr>
        <p:txBody>
          <a:bodyPr/>
          <a:lstStyle/>
          <a:p>
            <a:pPr algn="ctr"/>
            <a:r>
              <a:rPr sz="5400" smtClean="0">
                <a:solidFill>
                  <a:schemeClr val="tx1"/>
                </a:solidFill>
              </a:rPr>
              <a:t>Early Post Cold War:1991-2001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341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500" b="1" dirty="0" smtClean="0"/>
              <a:t>New World Order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/>
              <a:t>Ethno-Nationalism in Europe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err="1" smtClean="0"/>
              <a:t>Uni</a:t>
            </a:r>
            <a:r>
              <a:rPr lang="en-US" sz="3500" b="1" dirty="0" smtClean="0"/>
              <a:t> or Multi-Polarity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/>
              <a:t>UN Peace-Keeping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/>
              <a:t>Terrorism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/>
              <a:t>Globalization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kan_Civil_W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0"/>
            <a:ext cx="4038600" cy="1828800"/>
          </a:xfrm>
          <a:prstGeom prst="rect">
            <a:avLst/>
          </a:prstGeom>
        </p:spPr>
      </p:pic>
      <p:pic>
        <p:nvPicPr>
          <p:cNvPr id="3" name="Picture 2" descr="f27b739d04e0be017386154a9246dd1b.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0600"/>
            <a:ext cx="3886200" cy="1752600"/>
          </a:xfrm>
          <a:prstGeom prst="rect">
            <a:avLst/>
          </a:prstGeom>
        </p:spPr>
      </p:pic>
      <p:pic>
        <p:nvPicPr>
          <p:cNvPr id="4" name="Picture 3" descr="129576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800600"/>
            <a:ext cx="4038600" cy="1838864"/>
          </a:xfrm>
          <a:prstGeom prst="rect">
            <a:avLst/>
          </a:prstGeom>
        </p:spPr>
      </p:pic>
      <p:pic>
        <p:nvPicPr>
          <p:cNvPr id="5" name="Picture 4" descr="remembering-9-11-attac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2895600"/>
            <a:ext cx="3962400" cy="1905000"/>
          </a:xfrm>
          <a:prstGeom prst="rect">
            <a:avLst/>
          </a:prstGeom>
        </p:spPr>
      </p:pic>
      <p:pic>
        <p:nvPicPr>
          <p:cNvPr id="6" name="Picture 5" descr="imag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953000"/>
            <a:ext cx="4038600" cy="1676400"/>
          </a:xfrm>
          <a:prstGeom prst="rect">
            <a:avLst/>
          </a:prstGeom>
        </p:spPr>
      </p:pic>
      <p:pic>
        <p:nvPicPr>
          <p:cNvPr id="8" name="Picture 7" descr="NWO-George-H-W-Bush-Sept-11-1991-New-World-Or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990600"/>
            <a:ext cx="3962400" cy="17526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 </a:t>
            </a:r>
            <a:r>
              <a:rPr lang="en-US" dirty="0" err="1" smtClean="0"/>
              <a:t>Post</a:t>
            </a:r>
            <a:r>
              <a:rPr lang="en-US" dirty="0" smtClean="0"/>
              <a:t>-Cold War:2001 onwards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7854696" cy="24384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/>
              <a:t>War on Terror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200" b="1" dirty="0" smtClean="0"/>
              <a:t>Regional and Economic Co-operation Forums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500" b="1" dirty="0" smtClean="0"/>
              <a:t>Non-Military Threats to Security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c-a-terror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2362200" cy="1905000"/>
          </a:xfrm>
          <a:prstGeom prst="rect">
            <a:avLst/>
          </a:prstGeom>
        </p:spPr>
      </p:pic>
      <p:pic>
        <p:nvPicPr>
          <p:cNvPr id="3" name="Picture 2" descr="unclesams_alqaeda_terrorists_reb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66800"/>
            <a:ext cx="2692400" cy="1986731"/>
          </a:xfrm>
          <a:prstGeom prst="rect">
            <a:avLst/>
          </a:prstGeom>
        </p:spPr>
      </p:pic>
      <p:pic>
        <p:nvPicPr>
          <p:cNvPr id="4" name="Picture 3" descr="uav-defend-obama-drone-wars-620x3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66800"/>
            <a:ext cx="3008041" cy="1905000"/>
          </a:xfrm>
          <a:prstGeom prst="rect">
            <a:avLst/>
          </a:prstGeom>
        </p:spPr>
      </p:pic>
      <p:pic>
        <p:nvPicPr>
          <p:cNvPr id="5" name="Picture 4" descr="BRICS-photo-des-dirigeants-menb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124200"/>
            <a:ext cx="2971800" cy="1600200"/>
          </a:xfrm>
          <a:prstGeom prst="rect">
            <a:avLst/>
          </a:prstGeom>
        </p:spPr>
      </p:pic>
      <p:pic>
        <p:nvPicPr>
          <p:cNvPr id="6" name="Picture 5" descr="300px-IBSA-leaders-2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124200"/>
            <a:ext cx="2590800" cy="1600200"/>
          </a:xfrm>
          <a:prstGeom prst="rect">
            <a:avLst/>
          </a:prstGeom>
        </p:spPr>
      </p:pic>
      <p:pic>
        <p:nvPicPr>
          <p:cNvPr id="7" name="Picture 6" descr="22-saar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124200"/>
            <a:ext cx="2590800" cy="1600199"/>
          </a:xfrm>
          <a:prstGeom prst="rect">
            <a:avLst/>
          </a:prstGeom>
        </p:spPr>
      </p:pic>
      <p:pic>
        <p:nvPicPr>
          <p:cNvPr id="8" name="Picture 7" descr="711-1053_visai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800600"/>
            <a:ext cx="2971800" cy="1828800"/>
          </a:xfrm>
          <a:prstGeom prst="rect">
            <a:avLst/>
          </a:prstGeom>
        </p:spPr>
      </p:pic>
      <p:pic>
        <p:nvPicPr>
          <p:cNvPr id="9" name="Picture 8" descr="quarantine-centre-in-the-Liberian-capital-Monrovi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4800600"/>
            <a:ext cx="2514600" cy="1828800"/>
          </a:xfrm>
          <a:prstGeom prst="rect">
            <a:avLst/>
          </a:prstGeom>
        </p:spPr>
      </p:pic>
      <p:pic>
        <p:nvPicPr>
          <p:cNvPr id="10" name="Picture 9" descr="11039918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800600"/>
            <a:ext cx="2667000" cy="1828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Principles of Indian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Non-Alignment &amp; </a:t>
            </a:r>
            <a:r>
              <a:rPr lang="en-US" dirty="0" err="1" smtClean="0"/>
              <a:t>Panchsheel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Anti-Imperialism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Anti-Neo-Imperialism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Support for National Liberation Movements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Anti-Discrimination on the basis of Race, </a:t>
            </a:r>
            <a:r>
              <a:rPr lang="en-US" dirty="0" err="1" smtClean="0"/>
              <a:t>Colour</a:t>
            </a:r>
            <a:r>
              <a:rPr lang="en-US" dirty="0" smtClean="0"/>
              <a:t> etc.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Disarmament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Faith </a:t>
            </a:r>
            <a:r>
              <a:rPr lang="en-US" dirty="0" smtClean="0"/>
              <a:t>in the Principles of United 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05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INDIAN FOREIGN POLICY IN THE POST COLD WAR</a:t>
            </a:r>
            <a:br>
              <a:rPr lang="en-US" sz="3600" b="1" dirty="0" smtClean="0"/>
            </a:br>
            <a:r>
              <a:rPr lang="en-US" sz="3600" b="1" dirty="0" smtClean="0"/>
              <a:t>ERA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380706" y="2171700"/>
            <a:ext cx="381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90600" y="23622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0206" y="2971800"/>
            <a:ext cx="1219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01294" y="2933700"/>
            <a:ext cx="1142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23622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239000" y="2895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 Same Side Corner Rectangle 21"/>
          <p:cNvSpPr/>
          <p:nvPr/>
        </p:nvSpPr>
        <p:spPr>
          <a:xfrm>
            <a:off x="381000" y="3657600"/>
            <a:ext cx="17526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3505200" y="3581400"/>
            <a:ext cx="22098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PRAGMATIST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553200" y="3505200"/>
            <a:ext cx="22098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REALIST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IDEALIST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8" name="Picture 27" descr="IK-Gujral-20121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24400"/>
            <a:ext cx="1447800" cy="1690307"/>
          </a:xfrm>
          <a:prstGeom prst="rect">
            <a:avLst/>
          </a:prstGeom>
        </p:spPr>
      </p:pic>
      <p:pic>
        <p:nvPicPr>
          <p:cNvPr id="29" name="Picture 28" descr="pvnr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648200"/>
            <a:ext cx="1905000" cy="1775637"/>
          </a:xfrm>
          <a:prstGeom prst="rect">
            <a:avLst/>
          </a:prstGeom>
        </p:spPr>
      </p:pic>
      <p:pic>
        <p:nvPicPr>
          <p:cNvPr id="30" name="Picture 29" descr="Atal-Bihari-Vajpayee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6482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PRAGMATICISM OF RAO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Restructuring of the Indian Economy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Restructuring of Bi-Lateral Relations </a:t>
            </a:r>
          </a:p>
          <a:p>
            <a:pPr>
              <a:buNone/>
            </a:pPr>
            <a:r>
              <a:rPr lang="en-US" sz="3600" b="1" dirty="0" smtClean="0"/>
              <a:t>  (</a:t>
            </a:r>
            <a:r>
              <a:rPr lang="en-US" sz="3600" b="1" dirty="0" err="1" smtClean="0"/>
              <a:t>USA,UK,Israel,European</a:t>
            </a:r>
            <a:r>
              <a:rPr lang="en-US" sz="3600" b="1" dirty="0" smtClean="0"/>
              <a:t> Union, Russia)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Restructuring of the Nuclear Sector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989</TotalTime>
  <Words>284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Issues in International Relations in the Post Cold War Era</vt:lpstr>
      <vt:lpstr>WHICH CAME FIRST ?</vt:lpstr>
      <vt:lpstr>Early Post Cold War:1991-2001</vt:lpstr>
      <vt:lpstr>Slide 4</vt:lpstr>
      <vt:lpstr>Post Post-Cold War:2001 onwards</vt:lpstr>
      <vt:lpstr>Slide 6</vt:lpstr>
      <vt:lpstr>Principles of Indian Foreign Policy</vt:lpstr>
      <vt:lpstr> INDIAN FOREIGN POLICY IN THE POST COLD WAR ERA</vt:lpstr>
      <vt:lpstr>PRAGMATICISM OF RAO</vt:lpstr>
      <vt:lpstr>THE GUJRAL DOCTRINE</vt:lpstr>
      <vt:lpstr>REALISM OF VAJPAYEE</vt:lpstr>
      <vt:lpstr>FOREIGN POLICY UNDER UPA-I&amp;II</vt:lpstr>
      <vt:lpstr>FUTURE FOREIGN POLICY CONCERNS OF INDIA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in International Relations in the Post Cold War Era</dc:title>
  <dc:creator>p sen</dc:creator>
  <cp:lastModifiedBy>p sen</cp:lastModifiedBy>
  <cp:revision>72</cp:revision>
  <dcterms:created xsi:type="dcterms:W3CDTF">2015-01-14T12:16:28Z</dcterms:created>
  <dcterms:modified xsi:type="dcterms:W3CDTF">2015-01-15T16:50:27Z</dcterms:modified>
</cp:coreProperties>
</file>