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0" r:id="rId5"/>
    <p:sldId id="261" r:id="rId6"/>
    <p:sldId id="262" r:id="rId7"/>
    <p:sldId id="263" r:id="rId8"/>
    <p:sldId id="264" r:id="rId9"/>
    <p:sldId id="270" r:id="rId10"/>
    <p:sldId id="265" r:id="rId11"/>
    <p:sldId id="267" r:id="rId12"/>
    <p:sldId id="268" r:id="rId13"/>
    <p:sldId id="26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33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02A776C-55A0-4409-B537-4C222ED763FA}" type="datetimeFigureOut">
              <a:rPr lang="en-US" smtClean="0"/>
              <a:pPr/>
              <a:t>6/29/2022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CFD8CE7-EBD4-4323-923F-22864D237D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2A776C-55A0-4409-B537-4C222ED763FA}"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8CE7-EBD4-4323-923F-22864D237DE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2A776C-55A0-4409-B537-4C222ED763FA}"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8CE7-EBD4-4323-923F-22864D237DE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02A776C-55A0-4409-B537-4C222ED763FA}"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8CE7-EBD4-4323-923F-22864D237DE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02A776C-55A0-4409-B537-4C222ED763FA}" type="datetimeFigureOut">
              <a:rPr lang="en-US" smtClean="0"/>
              <a:pPr/>
              <a:t>6/29/2022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CFD8CE7-EBD4-4323-923F-22864D237DE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2A776C-55A0-4409-B537-4C222ED763FA}"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D8CE7-EBD4-4323-923F-22864D237DE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02A776C-55A0-4409-B537-4C222ED763FA}" type="datetimeFigureOut">
              <a:rPr lang="en-US" smtClean="0"/>
              <a:pPr/>
              <a:t>6/29/2022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CFD8CE7-EBD4-4323-923F-22864D237DE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02A776C-55A0-4409-B537-4C222ED763FA}" type="datetimeFigureOut">
              <a:rPr lang="en-US" smtClean="0"/>
              <a:pPr/>
              <a:t>6/29/2022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CFD8CE7-EBD4-4323-923F-22864D237DE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2A776C-55A0-4409-B537-4C222ED763FA}" type="datetimeFigureOut">
              <a:rPr lang="en-US" smtClean="0"/>
              <a:pPr/>
              <a:t>6/29/2022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CFD8CE7-EBD4-4323-923F-22864D237DE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02A776C-55A0-4409-B537-4C222ED763FA}"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CFD8CE7-EBD4-4323-923F-22864D237DE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02A776C-55A0-4409-B537-4C222ED763FA}" type="datetimeFigureOut">
              <a:rPr lang="en-US" smtClean="0"/>
              <a:pPr/>
              <a:t>6/29/2022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CFD8CE7-EBD4-4323-923F-22864D237DE5}"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02A776C-55A0-4409-B537-4C222ED763FA}" type="datetimeFigureOut">
              <a:rPr lang="en-US" smtClean="0"/>
              <a:pPr/>
              <a:t>6/29/2022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CFD8CE7-EBD4-4323-923F-22864D237DE5}"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066800"/>
            <a:ext cx="7851648" cy="2133600"/>
          </a:xfrm>
        </p:spPr>
        <p:txBody>
          <a:bodyPr>
            <a:noAutofit/>
          </a:bodyPr>
          <a:lstStyle/>
          <a:p>
            <a:pPr algn="just"/>
            <a:r>
              <a:rPr lang="en-US" sz="3600" dirty="0" smtClean="0">
                <a:solidFill>
                  <a:schemeClr val="accent1">
                    <a:lumMod val="60000"/>
                    <a:lumOff val="40000"/>
                  </a:schemeClr>
                </a:solidFill>
                <a:effectLst/>
                <a:latin typeface="Times New Roman" pitchFamily="18" charset="0"/>
                <a:cs typeface="Times New Roman" pitchFamily="18" charset="0"/>
              </a:rPr>
              <a:t>Silence and the Self: Presentation of Dilemma and Reciprocity in Human- Nature Relationship in Tagore’s </a:t>
            </a:r>
            <a:r>
              <a:rPr lang="en-US" sz="3600" i="1" dirty="0" err="1" smtClean="0">
                <a:solidFill>
                  <a:schemeClr val="tx2"/>
                </a:solidFill>
                <a:effectLst/>
                <a:latin typeface="Times New Roman" pitchFamily="18" charset="0"/>
                <a:cs typeface="Times New Roman" pitchFamily="18" charset="0"/>
              </a:rPr>
              <a:t>Balai</a:t>
            </a:r>
            <a:r>
              <a:rPr lang="en-US" sz="3600" i="1" dirty="0" smtClean="0">
                <a:solidFill>
                  <a:schemeClr val="accent1">
                    <a:lumMod val="60000"/>
                    <a:lumOff val="40000"/>
                  </a:schemeClr>
                </a:solidFill>
                <a:effectLst/>
                <a:latin typeface="Times New Roman" pitchFamily="18" charset="0"/>
                <a:cs typeface="Times New Roman" pitchFamily="18" charset="0"/>
              </a:rPr>
              <a:t> and </a:t>
            </a:r>
            <a:r>
              <a:rPr lang="en-US" sz="3600" i="1" dirty="0" err="1" smtClean="0">
                <a:solidFill>
                  <a:schemeClr val="tx2"/>
                </a:solidFill>
                <a:effectLst/>
                <a:latin typeface="Times New Roman" pitchFamily="18" charset="0"/>
                <a:cs typeface="Times New Roman" pitchFamily="18" charset="0"/>
              </a:rPr>
              <a:t>Subha</a:t>
            </a:r>
            <a:endParaRPr lang="en-US" sz="3600" i="1" dirty="0">
              <a:solidFill>
                <a:schemeClr val="tx2"/>
              </a:solidFill>
              <a:effectLst/>
              <a:latin typeface="Times New Roman" pitchFamily="18" charset="0"/>
              <a:cs typeface="Times New Roman" pitchFamily="18" charset="0"/>
            </a:endParaRPr>
          </a:p>
        </p:txBody>
      </p:sp>
      <p:sp>
        <p:nvSpPr>
          <p:cNvPr id="3" name="Subtitle 2"/>
          <p:cNvSpPr>
            <a:spLocks noGrp="1"/>
          </p:cNvSpPr>
          <p:nvPr>
            <p:ph type="subTitle" idx="1"/>
          </p:nvPr>
        </p:nvSpPr>
        <p:spPr>
          <a:xfrm>
            <a:off x="533400" y="4416424"/>
            <a:ext cx="5562600" cy="2136775"/>
          </a:xfrm>
        </p:spPr>
        <p:txBody>
          <a:bodyPr>
            <a:normAutofit fontScale="62500" lnSpcReduction="20000"/>
          </a:bodyPr>
          <a:lstStyle/>
          <a:p>
            <a:endParaRPr lang="en-US" sz="2800" dirty="0" smtClean="0">
              <a:solidFill>
                <a:schemeClr val="accent5">
                  <a:lumMod val="60000"/>
                  <a:lumOff val="40000"/>
                </a:schemeClr>
              </a:solidFill>
            </a:endParaRPr>
          </a:p>
          <a:p>
            <a:pPr algn="just"/>
            <a:r>
              <a:rPr lang="en-US" sz="2900" dirty="0" err="1" smtClean="0">
                <a:solidFill>
                  <a:srgbClr val="FF0000"/>
                </a:solidFill>
                <a:latin typeface="Times New Roman" pitchFamily="18" charset="0"/>
                <a:cs typeface="Times New Roman" pitchFamily="18" charset="0"/>
              </a:rPr>
              <a:t>Sahidur</a:t>
            </a:r>
            <a:r>
              <a:rPr lang="en-US" sz="2900" dirty="0" smtClean="0">
                <a:solidFill>
                  <a:srgbClr val="FF0000"/>
                </a:solidFill>
                <a:latin typeface="Times New Roman" pitchFamily="18" charset="0"/>
                <a:cs typeface="Times New Roman" pitchFamily="18" charset="0"/>
              </a:rPr>
              <a:t> </a:t>
            </a:r>
            <a:r>
              <a:rPr lang="en-US" sz="2900" dirty="0" err="1">
                <a:solidFill>
                  <a:srgbClr val="FF0000"/>
                </a:solidFill>
                <a:latin typeface="Times New Roman" pitchFamily="18" charset="0"/>
                <a:cs typeface="Times New Roman" pitchFamily="18" charset="0"/>
              </a:rPr>
              <a:t>Rahaman</a:t>
            </a:r>
            <a:r>
              <a:rPr lang="en-US" sz="2900" dirty="0">
                <a:solidFill>
                  <a:srgbClr val="FF0000"/>
                </a:solidFill>
                <a:latin typeface="Times New Roman" pitchFamily="18" charset="0"/>
                <a:cs typeface="Times New Roman" pitchFamily="18" charset="0"/>
              </a:rPr>
              <a:t> </a:t>
            </a:r>
            <a:r>
              <a:rPr lang="en-US" sz="2900" dirty="0" err="1" smtClean="0">
                <a:solidFill>
                  <a:srgbClr val="FF0000"/>
                </a:solidFill>
                <a:latin typeface="Times New Roman" pitchFamily="18" charset="0"/>
                <a:cs typeface="Times New Roman" pitchFamily="18" charset="0"/>
              </a:rPr>
              <a:t>Lasker</a:t>
            </a:r>
            <a:r>
              <a:rPr lang="en-US" sz="2900" dirty="0" smtClean="0">
                <a:solidFill>
                  <a:srgbClr val="FF0000"/>
                </a:solidFill>
                <a:latin typeface="Times New Roman" pitchFamily="18" charset="0"/>
                <a:cs typeface="Times New Roman" pitchFamily="18" charset="0"/>
              </a:rPr>
              <a:t>                                                                                                                                                                </a:t>
            </a:r>
            <a:endParaRPr lang="en-US" sz="2900" dirty="0">
              <a:solidFill>
                <a:srgbClr val="FF0000"/>
              </a:solidFill>
              <a:latin typeface="Times New Roman" pitchFamily="18" charset="0"/>
              <a:cs typeface="Times New Roman" pitchFamily="18" charset="0"/>
            </a:endParaRPr>
          </a:p>
          <a:p>
            <a:pPr algn="just"/>
            <a:r>
              <a:rPr lang="en-US" sz="2900" dirty="0" smtClean="0">
                <a:solidFill>
                  <a:srgbClr val="FF0000"/>
                </a:solidFill>
                <a:latin typeface="Times New Roman" pitchFamily="18" charset="0"/>
                <a:cs typeface="Times New Roman" pitchFamily="18" charset="0"/>
              </a:rPr>
              <a:t>Asst. Professor</a:t>
            </a:r>
            <a:r>
              <a:rPr lang="en-US" sz="2900" dirty="0">
                <a:solidFill>
                  <a:srgbClr val="FF0000"/>
                </a:solidFill>
                <a:latin typeface="Times New Roman" pitchFamily="18" charset="0"/>
                <a:cs typeface="Times New Roman" pitchFamily="18" charset="0"/>
              </a:rPr>
              <a:t>	</a:t>
            </a:r>
            <a:r>
              <a:rPr lang="en-US" sz="2900" dirty="0" smtClean="0">
                <a:solidFill>
                  <a:srgbClr val="FF0000"/>
                </a:solidFill>
                <a:latin typeface="Times New Roman" pitchFamily="18" charset="0"/>
                <a:cs typeface="Times New Roman" pitchFamily="18" charset="0"/>
              </a:rPr>
              <a:t>in English</a:t>
            </a:r>
            <a:r>
              <a:rPr lang="en-US" sz="2900" dirty="0">
                <a:solidFill>
                  <a:srgbClr val="FF0000"/>
                </a:solidFill>
                <a:latin typeface="Times New Roman" pitchFamily="18" charset="0"/>
                <a:cs typeface="Times New Roman" pitchFamily="18" charset="0"/>
              </a:rPr>
              <a:t>,              </a:t>
            </a:r>
            <a:endParaRPr lang="en-US" sz="2900" dirty="0" smtClean="0">
              <a:solidFill>
                <a:srgbClr val="FF0000"/>
              </a:solidFill>
              <a:latin typeface="Times New Roman" pitchFamily="18" charset="0"/>
              <a:cs typeface="Times New Roman" pitchFamily="18" charset="0"/>
            </a:endParaRPr>
          </a:p>
          <a:p>
            <a:pPr algn="just"/>
            <a:r>
              <a:rPr lang="en-US" sz="2900" dirty="0" err="1" smtClean="0">
                <a:solidFill>
                  <a:srgbClr val="FF0000"/>
                </a:solidFill>
                <a:latin typeface="Times New Roman" pitchFamily="18" charset="0"/>
                <a:cs typeface="Times New Roman" pitchFamily="18" charset="0"/>
              </a:rPr>
              <a:t>Vidyanagar</a:t>
            </a:r>
            <a:r>
              <a:rPr lang="en-US" sz="2900" dirty="0" smtClean="0">
                <a:solidFill>
                  <a:srgbClr val="FF0000"/>
                </a:solidFill>
                <a:latin typeface="Times New Roman" pitchFamily="18" charset="0"/>
                <a:cs typeface="Times New Roman" pitchFamily="18" charset="0"/>
              </a:rPr>
              <a:t> </a:t>
            </a:r>
            <a:r>
              <a:rPr lang="en-US" sz="2900" dirty="0">
                <a:solidFill>
                  <a:srgbClr val="FF0000"/>
                </a:solidFill>
                <a:latin typeface="Times New Roman" pitchFamily="18" charset="0"/>
                <a:cs typeface="Times New Roman" pitchFamily="18" charset="0"/>
              </a:rPr>
              <a:t>College,                                                                       </a:t>
            </a:r>
          </a:p>
          <a:p>
            <a:pPr algn="just"/>
            <a:r>
              <a:rPr lang="en-US" sz="2900" dirty="0">
                <a:solidFill>
                  <a:srgbClr val="FF0000"/>
                </a:solidFill>
                <a:latin typeface="Times New Roman" pitchFamily="18" charset="0"/>
                <a:cs typeface="Times New Roman" pitchFamily="18" charset="0"/>
              </a:rPr>
              <a:t>University of Calcutta, </a:t>
            </a:r>
          </a:p>
          <a:p>
            <a:pPr algn="just"/>
            <a:r>
              <a:rPr lang="en-US" sz="2900" dirty="0">
                <a:solidFill>
                  <a:srgbClr val="FF0000"/>
                </a:solidFill>
                <a:latin typeface="Times New Roman" pitchFamily="18" charset="0"/>
                <a:cs typeface="Times New Roman" pitchFamily="18" charset="0"/>
              </a:rPr>
              <a:t>Email: sahid.jones7@gmail.com,</a:t>
            </a:r>
          </a:p>
          <a:p>
            <a:pPr algn="just"/>
            <a:r>
              <a:rPr lang="en-US" sz="2900" dirty="0">
                <a:solidFill>
                  <a:srgbClr val="FF0000"/>
                </a:solidFill>
                <a:latin typeface="Times New Roman" pitchFamily="18" charset="0"/>
                <a:cs typeface="Times New Roman" pitchFamily="18" charset="0"/>
              </a:rPr>
              <a:t>Contact: 9046232226</a:t>
            </a:r>
            <a:r>
              <a:rPr lang="en-US" sz="2900" dirty="0">
                <a:solidFill>
                  <a:schemeClr val="accent5">
                    <a:lumMod val="60000"/>
                    <a:lumOff val="40000"/>
                  </a:schemeClr>
                </a:solidFill>
                <a:latin typeface="Times New Roman" pitchFamily="18" charset="0"/>
                <a:cs typeface="Times New Roman" pitchFamily="18" charset="0"/>
              </a:rPr>
              <a:t>.</a:t>
            </a:r>
          </a:p>
          <a:p>
            <a:pPr algn="just"/>
            <a:endParaRPr lang="en-US" sz="2900" dirty="0">
              <a:solidFill>
                <a:schemeClr val="accent5">
                  <a:lumMod val="60000"/>
                  <a:lumOff val="40000"/>
                </a:schemeClr>
              </a:solidFill>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34200" y="4648200"/>
            <a:ext cx="1679575" cy="2057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99564" y="2819400"/>
            <a:ext cx="1676400" cy="1597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914400"/>
          </a:xfrm>
        </p:spPr>
        <p:txBody>
          <a:bodyPr/>
          <a:lstStyle/>
          <a:p>
            <a:r>
              <a:rPr lang="en-US" dirty="0" smtClean="0"/>
              <a:t>Analyzing the Text: </a:t>
            </a:r>
            <a:r>
              <a:rPr lang="en-US" i="1" dirty="0" err="1" smtClean="0">
                <a:solidFill>
                  <a:schemeClr val="tx1">
                    <a:lumMod val="65000"/>
                  </a:schemeClr>
                </a:solidFill>
              </a:rPr>
              <a:t>Subha</a:t>
            </a:r>
            <a:endParaRPr lang="en-US" i="1" dirty="0">
              <a:solidFill>
                <a:schemeClr val="tx1">
                  <a:lumMod val="65000"/>
                </a:schemeClr>
              </a:solidFill>
            </a:endParaRPr>
          </a:p>
        </p:txBody>
      </p:sp>
      <p:sp>
        <p:nvSpPr>
          <p:cNvPr id="3" name="Subtitle 2"/>
          <p:cNvSpPr>
            <a:spLocks noGrp="1"/>
          </p:cNvSpPr>
          <p:nvPr>
            <p:ph type="subTitle" idx="1"/>
          </p:nvPr>
        </p:nvSpPr>
        <p:spPr>
          <a:xfrm>
            <a:off x="228600" y="1676400"/>
            <a:ext cx="8686800" cy="4953000"/>
          </a:xfrm>
        </p:spPr>
        <p:txBody>
          <a:bodyPr/>
          <a:lstStyle/>
          <a:p>
            <a:pPr algn="l"/>
            <a:r>
              <a:rPr lang="en-US" sz="3200" u="sng" dirty="0" smtClean="0">
                <a:solidFill>
                  <a:schemeClr val="accent1">
                    <a:lumMod val="60000"/>
                    <a:lumOff val="40000"/>
                  </a:schemeClr>
                </a:solidFill>
              </a:rPr>
              <a:t>Nature as a Speaking Voice</a:t>
            </a:r>
            <a:r>
              <a:rPr lang="en-US" sz="3200" dirty="0" smtClean="0">
                <a:solidFill>
                  <a:schemeClr val="accent1">
                    <a:lumMod val="60000"/>
                    <a:lumOff val="40000"/>
                  </a:schemeClr>
                </a:solidFill>
              </a:rPr>
              <a:t>:</a:t>
            </a:r>
          </a:p>
          <a:p>
            <a:pPr algn="l"/>
            <a:r>
              <a:rPr lang="en-US" sz="3200" dirty="0" smtClean="0"/>
              <a:t>Tagore in this story presents nature with some sounds of its own: the murmuring of the brook, the voice of the village folk, the chirping of the birds, the rustling of the trees, etc. These sounds actually reverberates in the quiet heart of </a:t>
            </a:r>
            <a:r>
              <a:rPr lang="en-US" sz="3200" dirty="0" err="1" smtClean="0"/>
              <a:t>Subha</a:t>
            </a:r>
            <a:r>
              <a:rPr lang="en-US" sz="3200" dirty="0" smtClean="0"/>
              <a:t>. Nature fulfils the lack of words of her. It gives her its own language to communicate.</a:t>
            </a:r>
            <a:endParaRPr lang="en-US" sz="32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7851648" cy="990600"/>
          </a:xfrm>
        </p:spPr>
        <p:txBody>
          <a:bodyPr/>
          <a:lstStyle/>
          <a:p>
            <a:r>
              <a:rPr lang="en-US" dirty="0" smtClean="0"/>
              <a:t>Analyzing the Text: </a:t>
            </a:r>
            <a:r>
              <a:rPr lang="en-US" i="1" dirty="0" err="1" smtClean="0">
                <a:solidFill>
                  <a:schemeClr val="tx1">
                    <a:lumMod val="75000"/>
                  </a:schemeClr>
                </a:solidFill>
              </a:rPr>
              <a:t>Subha</a:t>
            </a:r>
            <a:endParaRPr lang="en-US" i="1" dirty="0">
              <a:solidFill>
                <a:schemeClr val="tx1">
                  <a:lumMod val="75000"/>
                </a:schemeClr>
              </a:solidFill>
            </a:endParaRPr>
          </a:p>
        </p:txBody>
      </p:sp>
      <p:sp>
        <p:nvSpPr>
          <p:cNvPr id="3" name="Subtitle 2"/>
          <p:cNvSpPr>
            <a:spLocks noGrp="1"/>
          </p:cNvSpPr>
          <p:nvPr>
            <p:ph type="subTitle" idx="1"/>
          </p:nvPr>
        </p:nvSpPr>
        <p:spPr>
          <a:xfrm>
            <a:off x="533400" y="2743200"/>
            <a:ext cx="7854696" cy="3733800"/>
          </a:xfrm>
        </p:spPr>
        <p:txBody>
          <a:bodyPr/>
          <a:lstStyle/>
          <a:p>
            <a:pPr algn="l"/>
            <a:r>
              <a:rPr lang="en-US" sz="3600" u="sng" dirty="0" err="1" smtClean="0">
                <a:solidFill>
                  <a:schemeClr val="accent1">
                    <a:lumMod val="60000"/>
                    <a:lumOff val="40000"/>
                  </a:schemeClr>
                </a:solidFill>
              </a:rPr>
              <a:t>Subha</a:t>
            </a:r>
            <a:r>
              <a:rPr lang="en-US" sz="3600" u="sng" dirty="0" smtClean="0">
                <a:solidFill>
                  <a:schemeClr val="accent1">
                    <a:lumMod val="60000"/>
                    <a:lumOff val="40000"/>
                  </a:schemeClr>
                </a:solidFill>
              </a:rPr>
              <a:t> and the Animals:</a:t>
            </a:r>
          </a:p>
          <a:p>
            <a:pPr algn="l"/>
            <a:r>
              <a:rPr lang="en-US" sz="3200" dirty="0" err="1" smtClean="0"/>
              <a:t>Subha</a:t>
            </a:r>
            <a:r>
              <a:rPr lang="en-US" sz="3200" dirty="0" smtClean="0"/>
              <a:t> develops a </a:t>
            </a:r>
            <a:r>
              <a:rPr lang="en-US" sz="3200" dirty="0" err="1" smtClean="0"/>
              <a:t>biophilia</a:t>
            </a:r>
            <a:r>
              <a:rPr lang="en-US" sz="3200" dirty="0" smtClean="0"/>
              <a:t> with her beloved friends </a:t>
            </a:r>
            <a:r>
              <a:rPr lang="en-US" sz="3200" dirty="0" err="1" smtClean="0"/>
              <a:t>Sarbashi</a:t>
            </a:r>
            <a:r>
              <a:rPr lang="en-US" sz="3200" dirty="0" smtClean="0"/>
              <a:t>, </a:t>
            </a:r>
            <a:r>
              <a:rPr lang="en-US" sz="3200" dirty="0" err="1" smtClean="0"/>
              <a:t>Panguli</a:t>
            </a:r>
            <a:r>
              <a:rPr lang="en-US" sz="3200" dirty="0" smtClean="0"/>
              <a:t> and a kitten; all of them are dumb. She cares the animals and is caressed by them.</a:t>
            </a:r>
            <a:endParaRPr lang="en-US" sz="32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1143000"/>
          </a:xfrm>
        </p:spPr>
        <p:txBody>
          <a:bodyPr>
            <a:normAutofit/>
          </a:bodyPr>
          <a:lstStyle/>
          <a:p>
            <a:pPr algn="ctr"/>
            <a:r>
              <a:rPr lang="en-US" dirty="0" smtClean="0"/>
              <a:t>Conclusion:</a:t>
            </a:r>
            <a:endParaRPr lang="en-US" dirty="0"/>
          </a:p>
        </p:txBody>
      </p:sp>
      <p:sp>
        <p:nvSpPr>
          <p:cNvPr id="3" name="Subtitle 2"/>
          <p:cNvSpPr>
            <a:spLocks noGrp="1"/>
          </p:cNvSpPr>
          <p:nvPr>
            <p:ph type="subTitle" idx="1"/>
          </p:nvPr>
        </p:nvSpPr>
        <p:spPr>
          <a:xfrm>
            <a:off x="457200" y="2209800"/>
            <a:ext cx="7854696" cy="4038600"/>
          </a:xfrm>
        </p:spPr>
        <p:txBody>
          <a:bodyPr>
            <a:normAutofit/>
          </a:bodyPr>
          <a:lstStyle/>
          <a:p>
            <a:pPr algn="l"/>
            <a:r>
              <a:rPr lang="en-US" sz="3200" dirty="0" smtClean="0">
                <a:solidFill>
                  <a:srgbClr val="FFFFFF"/>
                </a:solidFill>
              </a:rPr>
              <a:t>Tagore in these stories , with his artistic finesse, uses silence as his ploy to set the platform of human-nature and human-animal relationships. </a:t>
            </a:r>
            <a:r>
              <a:rPr lang="en-US" sz="3200" i="1" dirty="0" err="1" smtClean="0">
                <a:solidFill>
                  <a:schemeClr val="accent1">
                    <a:lumMod val="60000"/>
                    <a:lumOff val="40000"/>
                  </a:schemeClr>
                </a:solidFill>
              </a:rPr>
              <a:t>Balai</a:t>
            </a:r>
            <a:r>
              <a:rPr lang="en-US" sz="3200" dirty="0" smtClean="0">
                <a:solidFill>
                  <a:srgbClr val="FFFFFF"/>
                </a:solidFill>
              </a:rPr>
              <a:t> underscores a strong dilemma and a sweet communion, and </a:t>
            </a:r>
            <a:r>
              <a:rPr lang="en-US" sz="3200" i="1" dirty="0" err="1" smtClean="0">
                <a:solidFill>
                  <a:schemeClr val="accent1">
                    <a:lumMod val="60000"/>
                    <a:lumOff val="40000"/>
                  </a:schemeClr>
                </a:solidFill>
              </a:rPr>
              <a:t>Subha</a:t>
            </a:r>
            <a:r>
              <a:rPr lang="en-US" sz="3200" dirty="0" smtClean="0">
                <a:solidFill>
                  <a:srgbClr val="FFFFFF"/>
                </a:solidFill>
              </a:rPr>
              <a:t> stresses down how silence brings together two different sets of fields –-human-nature and human –animal . </a:t>
            </a:r>
            <a:endParaRPr lang="en-US" sz="3200" dirty="0">
              <a:solidFill>
                <a:srgbClr val="FFFFFF"/>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990600"/>
            <a:ext cx="7851648" cy="1295400"/>
          </a:xfrm>
        </p:spPr>
        <p:txBody>
          <a:bodyPr/>
          <a:lstStyle/>
          <a:p>
            <a:pPr algn="ctr"/>
            <a:r>
              <a:rPr lang="en-US" dirty="0" smtClean="0"/>
              <a:t>Acknowledgement:</a:t>
            </a:r>
            <a:endParaRPr lang="en-US" dirty="0"/>
          </a:p>
        </p:txBody>
      </p:sp>
      <p:sp>
        <p:nvSpPr>
          <p:cNvPr id="3" name="Subtitle 2"/>
          <p:cNvSpPr>
            <a:spLocks noGrp="1"/>
          </p:cNvSpPr>
          <p:nvPr>
            <p:ph type="subTitle" idx="1"/>
          </p:nvPr>
        </p:nvSpPr>
        <p:spPr>
          <a:xfrm>
            <a:off x="533400" y="2743200"/>
            <a:ext cx="7854696" cy="3733800"/>
          </a:xfrm>
        </p:spPr>
        <p:txBody>
          <a:bodyPr/>
          <a:lstStyle/>
          <a:p>
            <a:pPr algn="l"/>
            <a:r>
              <a:rPr lang="en-US" dirty="0" smtClean="0"/>
              <a:t>I really owe this presentation to some of my dear friends and teachers, whose names I feel worth mentioning below:</a:t>
            </a:r>
          </a:p>
          <a:p>
            <a:pPr algn="l"/>
            <a:r>
              <a:rPr lang="en-US" dirty="0" smtClean="0"/>
              <a:t>     </a:t>
            </a:r>
            <a:r>
              <a:rPr lang="en-US" dirty="0" err="1" smtClean="0"/>
              <a:t>Md</a:t>
            </a:r>
            <a:r>
              <a:rPr lang="en-US" dirty="0" smtClean="0"/>
              <a:t> Ali </a:t>
            </a:r>
            <a:r>
              <a:rPr lang="en-US" dirty="0" err="1" smtClean="0"/>
              <a:t>Murshed</a:t>
            </a:r>
            <a:endParaRPr lang="en-US" dirty="0" smtClean="0"/>
          </a:p>
          <a:p>
            <a:pPr algn="l"/>
            <a:r>
              <a:rPr lang="en-US" dirty="0" smtClean="0"/>
              <a:t>     Al </a:t>
            </a:r>
            <a:r>
              <a:rPr lang="en-US" dirty="0" err="1" smtClean="0"/>
              <a:t>Mamun</a:t>
            </a:r>
            <a:r>
              <a:rPr lang="en-US" dirty="0" smtClean="0"/>
              <a:t> </a:t>
            </a:r>
            <a:r>
              <a:rPr lang="en-US" dirty="0" err="1" smtClean="0"/>
              <a:t>Zaaman</a:t>
            </a:r>
            <a:endParaRPr lang="en-US" dirty="0" smtClean="0"/>
          </a:p>
          <a:p>
            <a:pPr algn="l"/>
            <a:r>
              <a:rPr lang="en-US" dirty="0" smtClean="0"/>
              <a:t>     Dr. </a:t>
            </a:r>
            <a:r>
              <a:rPr lang="en-US" dirty="0" err="1" smtClean="0"/>
              <a:t>Prema</a:t>
            </a:r>
            <a:r>
              <a:rPr lang="en-US" dirty="0" smtClean="0"/>
              <a:t> Raman</a:t>
            </a:r>
          </a:p>
          <a:p>
            <a:pPr algn="l"/>
            <a:r>
              <a:rPr lang="en-US" dirty="0" smtClean="0"/>
              <a:t>     </a:t>
            </a:r>
            <a:r>
              <a:rPr lang="en-US" dirty="0" err="1" smtClean="0"/>
              <a:t>Satyaki</a:t>
            </a:r>
            <a:r>
              <a:rPr lang="en-US" dirty="0" smtClean="0"/>
              <a:t> Pal</a:t>
            </a:r>
          </a:p>
          <a:p>
            <a:pPr algn="l"/>
            <a:r>
              <a:rPr lang="en-US" dirty="0" smtClean="0"/>
              <a:t>     </a:t>
            </a:r>
            <a:r>
              <a:rPr lang="en-US" dirty="0" err="1" smtClean="0"/>
              <a:t>Trishita</a:t>
            </a:r>
            <a:r>
              <a:rPr lang="en-US" dirty="0" smtClean="0"/>
              <a:t> </a:t>
            </a:r>
            <a:r>
              <a:rPr lang="en-US" dirty="0" err="1" smtClean="0"/>
              <a:t>Saha</a:t>
            </a:r>
            <a:r>
              <a:rPr lang="en-US" dirty="0" smtClean="0"/>
              <a:t> </a:t>
            </a:r>
          </a:p>
          <a:p>
            <a:pPr algn="l"/>
            <a:endParaRPr lang="en-US" dirty="0" smtClean="0"/>
          </a:p>
          <a:p>
            <a:pPr algn="l"/>
            <a:endParaRPr lang="en-US" dirty="0"/>
          </a:p>
        </p:txBody>
      </p:sp>
      <p:sp>
        <p:nvSpPr>
          <p:cNvPr id="4" name="Oval 3"/>
          <p:cNvSpPr/>
          <p:nvPr/>
        </p:nvSpPr>
        <p:spPr>
          <a:xfrm>
            <a:off x="609600" y="4191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609600" y="4648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609600" y="5105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09600" y="5562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9600" y="6019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851648" cy="1524000"/>
          </a:xfrm>
        </p:spPr>
        <p:txBody>
          <a:bodyPr>
            <a:normAutofit fontScale="90000"/>
          </a:bodyPr>
          <a:lstStyle/>
          <a:p>
            <a:pPr algn="just"/>
            <a:r>
              <a:rPr lang="en-US" dirty="0" smtClean="0"/>
              <a:t>Introduction:</a:t>
            </a:r>
            <a:br>
              <a:rPr lang="en-US" dirty="0" smtClean="0"/>
            </a:br>
            <a:endParaRPr lang="en-US" dirty="0"/>
          </a:p>
        </p:txBody>
      </p:sp>
      <p:sp>
        <p:nvSpPr>
          <p:cNvPr id="3" name="Subtitle 2"/>
          <p:cNvSpPr>
            <a:spLocks noGrp="1"/>
          </p:cNvSpPr>
          <p:nvPr>
            <p:ph type="subTitle" idx="1"/>
          </p:nvPr>
        </p:nvSpPr>
        <p:spPr>
          <a:xfrm>
            <a:off x="457200" y="1371600"/>
            <a:ext cx="7854696" cy="5257800"/>
          </a:xfrm>
        </p:spPr>
        <p:txBody>
          <a:bodyPr>
            <a:normAutofit lnSpcReduction="10000"/>
          </a:bodyPr>
          <a:lstStyle/>
          <a:p>
            <a:pPr algn="l"/>
            <a:r>
              <a:rPr lang="en-US" sz="2800" dirty="0" smtClean="0"/>
              <a:t>As a </a:t>
            </a:r>
            <a:r>
              <a:rPr lang="en-US" sz="2800" dirty="0" err="1" smtClean="0"/>
              <a:t>theoritical</a:t>
            </a:r>
            <a:r>
              <a:rPr lang="en-US" sz="2800" dirty="0" smtClean="0"/>
              <a:t> discourse </a:t>
            </a:r>
            <a:r>
              <a:rPr lang="en-US" sz="2800" dirty="0" err="1" smtClean="0"/>
              <a:t>Ecocriticism</a:t>
            </a:r>
            <a:r>
              <a:rPr lang="en-US" sz="2800" dirty="0" smtClean="0"/>
              <a:t> negotiates  between human, nature and non-</a:t>
            </a:r>
            <a:r>
              <a:rPr lang="en-US" sz="2800" dirty="0" err="1" smtClean="0"/>
              <a:t>human.I</a:t>
            </a:r>
            <a:r>
              <a:rPr lang="en-US" sz="2800" dirty="0" smtClean="0"/>
              <a:t> t showcases how human beings affect nature and are affected by nature. </a:t>
            </a:r>
            <a:r>
              <a:rPr lang="en-US" sz="2800" dirty="0" err="1" smtClean="0"/>
              <a:t>Textualizing</a:t>
            </a:r>
            <a:r>
              <a:rPr lang="en-US" sz="2800" dirty="0" smtClean="0"/>
              <a:t> nature and human-nature relationship has turned up as a pressing phenomenon. It is to see  how the texts depict a range of engagements with the environment.</a:t>
            </a:r>
          </a:p>
          <a:p>
            <a:pPr algn="l"/>
            <a:r>
              <a:rPr lang="en-US" sz="2800" dirty="0" smtClean="0"/>
              <a:t>    Tagore’s </a:t>
            </a:r>
            <a:r>
              <a:rPr lang="en-US" sz="2800" i="1" dirty="0" err="1" smtClean="0">
                <a:solidFill>
                  <a:schemeClr val="accent2"/>
                </a:solidFill>
              </a:rPr>
              <a:t>Balai</a:t>
            </a:r>
            <a:r>
              <a:rPr lang="en-US" sz="2800" dirty="0" smtClean="0"/>
              <a:t> and </a:t>
            </a:r>
            <a:r>
              <a:rPr lang="en-US" sz="2800" i="1" dirty="0" err="1" smtClean="0">
                <a:solidFill>
                  <a:schemeClr val="accent2"/>
                </a:solidFill>
              </a:rPr>
              <a:t>Subha</a:t>
            </a:r>
            <a:r>
              <a:rPr lang="en-US" sz="2800" dirty="0" smtClean="0"/>
              <a:t> read the presence of nature in its complicated relationship with human beings.</a:t>
            </a:r>
          </a:p>
          <a:p>
            <a:r>
              <a:rPr lang="en-US" sz="1800" dirty="0" smtClean="0"/>
              <a:t> </a:t>
            </a:r>
          </a:p>
          <a:p>
            <a:pPr algn="just"/>
            <a:r>
              <a:rPr lang="en-US" sz="1800" dirty="0" smtClean="0"/>
              <a:t> </a:t>
            </a:r>
            <a:endParaRPr lang="en-US" sz="1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762000"/>
            <a:ext cx="7851648" cy="1524000"/>
          </a:xfrm>
        </p:spPr>
        <p:txBody>
          <a:bodyPr>
            <a:normAutofit/>
          </a:bodyPr>
          <a:lstStyle/>
          <a:p>
            <a:pPr algn="l"/>
            <a:r>
              <a:rPr lang="en-US" sz="4800" dirty="0" err="1" smtClean="0"/>
              <a:t>Ouestions</a:t>
            </a:r>
            <a:r>
              <a:rPr lang="en-US" sz="4800" dirty="0" smtClean="0"/>
              <a:t> Before Analyzing the Texts:</a:t>
            </a:r>
            <a:endParaRPr lang="en-US" sz="4800" dirty="0"/>
          </a:p>
        </p:txBody>
      </p:sp>
      <p:sp>
        <p:nvSpPr>
          <p:cNvPr id="3" name="Subtitle 2"/>
          <p:cNvSpPr>
            <a:spLocks noGrp="1"/>
          </p:cNvSpPr>
          <p:nvPr>
            <p:ph type="subTitle" idx="1"/>
          </p:nvPr>
        </p:nvSpPr>
        <p:spPr>
          <a:xfrm>
            <a:off x="533400" y="2362200"/>
            <a:ext cx="7854696" cy="4191000"/>
          </a:xfrm>
        </p:spPr>
        <p:txBody>
          <a:bodyPr/>
          <a:lstStyle/>
          <a:p>
            <a:pPr algn="l"/>
            <a:r>
              <a:rPr lang="en-US" dirty="0" smtClean="0"/>
              <a:t>     How is nature described and presented by the                narrator and other characters?				</a:t>
            </a:r>
          </a:p>
          <a:p>
            <a:pPr algn="l"/>
            <a:r>
              <a:rPr lang="en-US" dirty="0" smtClean="0"/>
              <a:t>      Does nature appear as a separate entity?</a:t>
            </a:r>
          </a:p>
          <a:p>
            <a:pPr algn="l"/>
            <a:r>
              <a:rPr lang="en-US" dirty="0" smtClean="0"/>
              <a:t>       Is nature coming to the aid of the characters?</a:t>
            </a:r>
          </a:p>
          <a:p>
            <a:pPr algn="l"/>
            <a:r>
              <a:rPr lang="en-US" dirty="0" smtClean="0"/>
              <a:t>       Whose voice is more prominent in the stories?</a:t>
            </a:r>
          </a:p>
          <a:p>
            <a:pPr algn="l"/>
            <a:r>
              <a:rPr lang="en-US" dirty="0" smtClean="0"/>
              <a:t>       Is nature silent, or is presented as other?</a:t>
            </a:r>
            <a:endParaRPr lang="en-US" dirty="0"/>
          </a:p>
        </p:txBody>
      </p:sp>
      <p:sp>
        <p:nvSpPr>
          <p:cNvPr id="4" name="Right Arrow 3"/>
          <p:cNvSpPr/>
          <p:nvPr/>
        </p:nvSpPr>
        <p:spPr>
          <a:xfrm>
            <a:off x="609600" y="2438400"/>
            <a:ext cx="304800" cy="381000"/>
          </a:xfrm>
          <a:prstGeom prst="rightArrow">
            <a:avLst>
              <a:gd name="adj1" fmla="val 50000"/>
              <a:gd name="adj2" fmla="val 389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ight Arrow 4"/>
          <p:cNvSpPr/>
          <p:nvPr/>
        </p:nvSpPr>
        <p:spPr>
          <a:xfrm>
            <a:off x="609600" y="32766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ight Arrow 5"/>
          <p:cNvSpPr/>
          <p:nvPr/>
        </p:nvSpPr>
        <p:spPr>
          <a:xfrm>
            <a:off x="685800" y="38100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Arrow 6"/>
          <p:cNvSpPr/>
          <p:nvPr/>
        </p:nvSpPr>
        <p:spPr>
          <a:xfrm flipV="1">
            <a:off x="685800" y="4267200"/>
            <a:ext cx="381000" cy="381000"/>
          </a:xfrm>
          <a:prstGeom prst="rightArrow">
            <a:avLst>
              <a:gd name="adj1" fmla="val 51692"/>
              <a:gd name="adj2" fmla="val 4630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ight Arrow 7"/>
          <p:cNvSpPr/>
          <p:nvPr/>
        </p:nvSpPr>
        <p:spPr>
          <a:xfrm>
            <a:off x="685800" y="4800600"/>
            <a:ext cx="381000" cy="3810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1600200"/>
          </a:xfrm>
        </p:spPr>
        <p:txBody>
          <a:bodyPr>
            <a:normAutofit/>
          </a:bodyPr>
          <a:lstStyle/>
          <a:p>
            <a:pPr algn="l"/>
            <a:r>
              <a:rPr lang="en-US" sz="4800" dirty="0" smtClean="0"/>
              <a:t>What Makes </a:t>
            </a:r>
            <a:r>
              <a:rPr lang="en-US" sz="4800" dirty="0" err="1" smtClean="0"/>
              <a:t>Balai</a:t>
            </a:r>
            <a:r>
              <a:rPr lang="en-US" sz="4800" dirty="0" smtClean="0"/>
              <a:t> and </a:t>
            </a:r>
            <a:r>
              <a:rPr lang="en-US" sz="4800" dirty="0" err="1" smtClean="0"/>
              <a:t>Subha</a:t>
            </a:r>
            <a:r>
              <a:rPr lang="en-US" sz="4800" dirty="0" smtClean="0"/>
              <a:t> Come Nigh to Nature:</a:t>
            </a:r>
            <a:endParaRPr lang="en-US" sz="4800" dirty="0"/>
          </a:p>
        </p:txBody>
      </p:sp>
      <p:sp>
        <p:nvSpPr>
          <p:cNvPr id="3" name="Subtitle 2"/>
          <p:cNvSpPr>
            <a:spLocks noGrp="1"/>
          </p:cNvSpPr>
          <p:nvPr>
            <p:ph type="subTitle" idx="1"/>
          </p:nvPr>
        </p:nvSpPr>
        <p:spPr>
          <a:xfrm>
            <a:off x="228600" y="2286000"/>
            <a:ext cx="8763000" cy="4343400"/>
          </a:xfrm>
        </p:spPr>
        <p:txBody>
          <a:bodyPr>
            <a:normAutofit/>
          </a:bodyPr>
          <a:lstStyle/>
          <a:p>
            <a:pPr algn="l"/>
            <a:r>
              <a:rPr lang="en-US" sz="3200" u="sng" dirty="0" smtClean="0">
                <a:solidFill>
                  <a:schemeClr val="accent1">
                    <a:lumMod val="40000"/>
                    <a:lumOff val="60000"/>
                  </a:schemeClr>
                </a:solidFill>
              </a:rPr>
              <a:t>In Respect of </a:t>
            </a:r>
            <a:r>
              <a:rPr lang="en-US" sz="3200" u="sng" dirty="0" err="1" smtClean="0">
                <a:solidFill>
                  <a:schemeClr val="accent1">
                    <a:lumMod val="40000"/>
                    <a:lumOff val="60000"/>
                  </a:schemeClr>
                </a:solidFill>
              </a:rPr>
              <a:t>Balai</a:t>
            </a:r>
            <a:r>
              <a:rPr lang="en-US" sz="3200" u="sng" dirty="0" smtClean="0">
                <a:solidFill>
                  <a:schemeClr val="accent1">
                    <a:lumMod val="40000"/>
                    <a:lumOff val="60000"/>
                  </a:schemeClr>
                </a:solidFill>
              </a:rPr>
              <a:t>:</a:t>
            </a:r>
          </a:p>
          <a:p>
            <a:pPr algn="l"/>
            <a:r>
              <a:rPr lang="en-US" sz="3200" i="1" dirty="0" err="1" smtClean="0">
                <a:solidFill>
                  <a:schemeClr val="accent2">
                    <a:lumMod val="60000"/>
                    <a:lumOff val="40000"/>
                  </a:schemeClr>
                </a:solidFill>
              </a:rPr>
              <a:t>Balai</a:t>
            </a:r>
            <a:r>
              <a:rPr lang="en-US" sz="3200" dirty="0" smtClean="0"/>
              <a:t> presents an objectification of nature. Nature is shown as silent, mute, but not as ‘other’; it  has a self identity. Nature speaks through its silence. </a:t>
            </a:r>
            <a:r>
              <a:rPr lang="en-US" sz="3200" dirty="0" err="1" smtClean="0"/>
              <a:t>Balai</a:t>
            </a:r>
            <a:r>
              <a:rPr lang="en-US" sz="3200" dirty="0" smtClean="0"/>
              <a:t> cannot speak much. He is taciturn. His silence brings him to nature. </a:t>
            </a:r>
            <a:endParaRPr lang="en-US" sz="32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1447800"/>
          </a:xfrm>
        </p:spPr>
        <p:txBody>
          <a:bodyPr>
            <a:noAutofit/>
          </a:bodyPr>
          <a:lstStyle/>
          <a:p>
            <a:pPr algn="l"/>
            <a:r>
              <a:rPr lang="en-US" sz="4800" dirty="0" smtClean="0"/>
              <a:t>What Makes </a:t>
            </a:r>
            <a:r>
              <a:rPr lang="en-US" sz="4800" dirty="0" err="1" smtClean="0"/>
              <a:t>Balai</a:t>
            </a:r>
            <a:r>
              <a:rPr lang="en-US" sz="4800" dirty="0" smtClean="0"/>
              <a:t> and </a:t>
            </a:r>
            <a:r>
              <a:rPr lang="en-US" sz="4800" dirty="0" err="1" smtClean="0"/>
              <a:t>Subha</a:t>
            </a:r>
            <a:r>
              <a:rPr lang="en-US" sz="4800" dirty="0" smtClean="0"/>
              <a:t> Come Nigh to Nature:</a:t>
            </a:r>
            <a:endParaRPr lang="en-US" sz="4800" dirty="0"/>
          </a:p>
        </p:txBody>
      </p:sp>
      <p:sp>
        <p:nvSpPr>
          <p:cNvPr id="3" name="Subtitle 2"/>
          <p:cNvSpPr>
            <a:spLocks noGrp="1"/>
          </p:cNvSpPr>
          <p:nvPr>
            <p:ph type="subTitle" idx="1"/>
          </p:nvPr>
        </p:nvSpPr>
        <p:spPr>
          <a:xfrm>
            <a:off x="152400" y="2286000"/>
            <a:ext cx="8686800" cy="4267200"/>
          </a:xfrm>
        </p:spPr>
        <p:txBody>
          <a:bodyPr/>
          <a:lstStyle/>
          <a:p>
            <a:pPr algn="l"/>
            <a:r>
              <a:rPr lang="en-US" sz="3200" u="sng" dirty="0" smtClean="0">
                <a:solidFill>
                  <a:schemeClr val="accent1">
                    <a:lumMod val="40000"/>
                    <a:lumOff val="60000"/>
                  </a:schemeClr>
                </a:solidFill>
              </a:rPr>
              <a:t>In Respect of </a:t>
            </a:r>
            <a:r>
              <a:rPr lang="en-US" sz="3200" u="sng" dirty="0" err="1" smtClean="0">
                <a:solidFill>
                  <a:schemeClr val="accent1">
                    <a:lumMod val="40000"/>
                    <a:lumOff val="60000"/>
                  </a:schemeClr>
                </a:solidFill>
              </a:rPr>
              <a:t>Subha</a:t>
            </a:r>
            <a:r>
              <a:rPr lang="en-US" sz="3200" u="sng" dirty="0" smtClean="0">
                <a:solidFill>
                  <a:schemeClr val="accent1">
                    <a:lumMod val="40000"/>
                    <a:lumOff val="60000"/>
                  </a:schemeClr>
                </a:solidFill>
              </a:rPr>
              <a:t>:</a:t>
            </a:r>
          </a:p>
          <a:p>
            <a:pPr algn="l"/>
            <a:r>
              <a:rPr lang="en-US" sz="3200" dirty="0" err="1" smtClean="0"/>
              <a:t>Subha</a:t>
            </a:r>
            <a:r>
              <a:rPr lang="en-US" sz="3200" dirty="0" smtClean="0"/>
              <a:t> is a dumb daughter of </a:t>
            </a:r>
            <a:r>
              <a:rPr lang="en-US" sz="3200" dirty="0" err="1" smtClean="0"/>
              <a:t>Banikantha</a:t>
            </a:r>
            <a:r>
              <a:rPr lang="en-US" sz="3200" dirty="0" smtClean="0"/>
              <a:t>. The story unknots another study of human-nature and human-animal relationships. She withdraws herself from the ordinary people and their hateful attitude and ignominy, and finds rapport with nature and some dumb animals like two cows named </a:t>
            </a:r>
            <a:r>
              <a:rPr lang="en-US" sz="3200" dirty="0" err="1" smtClean="0"/>
              <a:t>Sarbashi</a:t>
            </a:r>
            <a:r>
              <a:rPr lang="en-US" sz="3200" dirty="0" smtClean="0"/>
              <a:t> and </a:t>
            </a:r>
            <a:r>
              <a:rPr lang="en-US" sz="3200" dirty="0" err="1" smtClean="0"/>
              <a:t>Panguli</a:t>
            </a:r>
            <a:r>
              <a:rPr lang="en-US" sz="3200" dirty="0" smtClean="0"/>
              <a:t> and a kitten</a:t>
            </a:r>
            <a:r>
              <a:rPr lang="en-US" dirty="0" smtClean="0"/>
              <a:t>.</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85800"/>
            <a:ext cx="7851648" cy="838200"/>
          </a:xfrm>
        </p:spPr>
        <p:txBody>
          <a:bodyPr>
            <a:normAutofit/>
          </a:bodyPr>
          <a:lstStyle/>
          <a:p>
            <a:pPr algn="l"/>
            <a:r>
              <a:rPr lang="en-US" sz="4800" dirty="0" smtClean="0"/>
              <a:t>Analyzing the Text: </a:t>
            </a:r>
            <a:r>
              <a:rPr lang="en-US" sz="4800" i="1" dirty="0" err="1" smtClean="0">
                <a:solidFill>
                  <a:schemeClr val="accent5">
                    <a:lumMod val="20000"/>
                    <a:lumOff val="80000"/>
                  </a:schemeClr>
                </a:solidFill>
              </a:rPr>
              <a:t>Balai</a:t>
            </a:r>
            <a:endParaRPr lang="en-US" sz="4800" i="1" dirty="0">
              <a:solidFill>
                <a:schemeClr val="accent5">
                  <a:lumMod val="20000"/>
                  <a:lumOff val="80000"/>
                </a:schemeClr>
              </a:solidFill>
            </a:endParaRPr>
          </a:p>
        </p:txBody>
      </p:sp>
      <p:sp>
        <p:nvSpPr>
          <p:cNvPr id="3" name="Subtitle 2"/>
          <p:cNvSpPr>
            <a:spLocks noGrp="1"/>
          </p:cNvSpPr>
          <p:nvPr>
            <p:ph type="subTitle" idx="1"/>
          </p:nvPr>
        </p:nvSpPr>
        <p:spPr>
          <a:xfrm>
            <a:off x="152400" y="2209800"/>
            <a:ext cx="8686800" cy="4419600"/>
          </a:xfrm>
        </p:spPr>
        <p:txBody>
          <a:bodyPr>
            <a:normAutofit/>
          </a:bodyPr>
          <a:lstStyle/>
          <a:p>
            <a:pPr algn="l"/>
            <a:r>
              <a:rPr lang="en-US" sz="3600" u="sng" dirty="0" smtClean="0">
                <a:solidFill>
                  <a:schemeClr val="accent1">
                    <a:lumMod val="60000"/>
                    <a:lumOff val="40000"/>
                  </a:schemeClr>
                </a:solidFill>
              </a:rPr>
              <a:t>Nature to </a:t>
            </a:r>
            <a:r>
              <a:rPr lang="en-US" sz="3600" u="sng" dirty="0" err="1" smtClean="0">
                <a:solidFill>
                  <a:schemeClr val="accent1">
                    <a:lumMod val="60000"/>
                    <a:lumOff val="40000"/>
                  </a:schemeClr>
                </a:solidFill>
              </a:rPr>
              <a:t>Balai</a:t>
            </a:r>
            <a:r>
              <a:rPr lang="en-US" sz="3600" u="sng" dirty="0" smtClean="0">
                <a:solidFill>
                  <a:schemeClr val="accent1">
                    <a:lumMod val="60000"/>
                    <a:lumOff val="40000"/>
                  </a:schemeClr>
                </a:solidFill>
              </a:rPr>
              <a:t>:</a:t>
            </a:r>
          </a:p>
          <a:p>
            <a:pPr algn="l"/>
            <a:r>
              <a:rPr lang="en-US" sz="3600" dirty="0" smtClean="0"/>
              <a:t>Nature with its beautiful and bounteous forms , like the blooming mango trees, flowering </a:t>
            </a:r>
            <a:r>
              <a:rPr lang="en-US" sz="3600" i="1" dirty="0" err="1" smtClean="0"/>
              <a:t>sal</a:t>
            </a:r>
            <a:r>
              <a:rPr lang="en-US" sz="3600" dirty="0" smtClean="0"/>
              <a:t> trees, a patch of green grass, etc., delivers </a:t>
            </a:r>
            <a:r>
              <a:rPr lang="en-US" sz="3600" dirty="0" err="1" smtClean="0"/>
              <a:t>Balai</a:t>
            </a:r>
            <a:r>
              <a:rPr lang="en-US" sz="3600" dirty="0" smtClean="0"/>
              <a:t> a sense of pleasure and happiness.</a:t>
            </a:r>
            <a:endParaRPr lang="en-US" sz="36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762000"/>
            <a:ext cx="7851648" cy="1066800"/>
          </a:xfrm>
        </p:spPr>
        <p:txBody>
          <a:bodyPr/>
          <a:lstStyle/>
          <a:p>
            <a:pPr algn="l"/>
            <a:r>
              <a:rPr lang="en-US" dirty="0" smtClean="0"/>
              <a:t>Analyzing the Text: </a:t>
            </a:r>
            <a:r>
              <a:rPr lang="en-US" i="1" dirty="0" err="1" smtClean="0">
                <a:solidFill>
                  <a:schemeClr val="accent5">
                    <a:lumMod val="40000"/>
                    <a:lumOff val="60000"/>
                  </a:schemeClr>
                </a:solidFill>
              </a:rPr>
              <a:t>Balai</a:t>
            </a:r>
            <a:endParaRPr lang="en-US" i="1" dirty="0">
              <a:solidFill>
                <a:schemeClr val="accent5">
                  <a:lumMod val="40000"/>
                  <a:lumOff val="60000"/>
                </a:schemeClr>
              </a:solidFill>
            </a:endParaRPr>
          </a:p>
        </p:txBody>
      </p:sp>
      <p:sp>
        <p:nvSpPr>
          <p:cNvPr id="3" name="Subtitle 2"/>
          <p:cNvSpPr>
            <a:spLocks noGrp="1"/>
          </p:cNvSpPr>
          <p:nvPr>
            <p:ph type="subTitle" idx="1"/>
          </p:nvPr>
        </p:nvSpPr>
        <p:spPr>
          <a:xfrm>
            <a:off x="533400" y="2362200"/>
            <a:ext cx="7854696" cy="3962400"/>
          </a:xfrm>
        </p:spPr>
        <p:txBody>
          <a:bodyPr>
            <a:normAutofit/>
          </a:bodyPr>
          <a:lstStyle/>
          <a:p>
            <a:pPr algn="l"/>
            <a:r>
              <a:rPr lang="en-US" sz="3200" u="sng" dirty="0" err="1" smtClean="0">
                <a:solidFill>
                  <a:schemeClr val="accent1">
                    <a:lumMod val="60000"/>
                    <a:lumOff val="40000"/>
                  </a:schemeClr>
                </a:solidFill>
              </a:rPr>
              <a:t>Balai</a:t>
            </a:r>
            <a:r>
              <a:rPr lang="en-US" sz="3200" u="sng" dirty="0" smtClean="0">
                <a:solidFill>
                  <a:schemeClr val="accent1">
                    <a:lumMod val="60000"/>
                    <a:lumOff val="40000"/>
                  </a:schemeClr>
                </a:solidFill>
              </a:rPr>
              <a:t> to Nature</a:t>
            </a:r>
            <a:r>
              <a:rPr lang="en-US" sz="3200" dirty="0" smtClean="0">
                <a:solidFill>
                  <a:schemeClr val="accent1">
                    <a:lumMod val="60000"/>
                    <a:lumOff val="40000"/>
                  </a:schemeClr>
                </a:solidFill>
              </a:rPr>
              <a:t>:</a:t>
            </a:r>
          </a:p>
          <a:p>
            <a:pPr algn="l"/>
            <a:r>
              <a:rPr lang="en-US" sz="3200" dirty="0" smtClean="0"/>
              <a:t>It is , of course, a two-way traffic. </a:t>
            </a:r>
            <a:r>
              <a:rPr lang="en-US" sz="3200" dirty="0" err="1" smtClean="0"/>
              <a:t>Balai</a:t>
            </a:r>
            <a:r>
              <a:rPr lang="en-US" sz="3200" dirty="0" smtClean="0"/>
              <a:t> too tries to reinforce their relationship by preserving  the life of a silk-cotton plant, which is growing at the middle of the grovel path. A mutual understanding and reciprocal friendship is established.</a:t>
            </a:r>
            <a:endParaRPr lang="en-US" sz="32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609600"/>
            <a:ext cx="8305800" cy="914400"/>
          </a:xfrm>
        </p:spPr>
        <p:txBody>
          <a:bodyPr/>
          <a:lstStyle/>
          <a:p>
            <a:pPr algn="l"/>
            <a:r>
              <a:rPr lang="en-US" dirty="0" smtClean="0"/>
              <a:t>Two Diverging </a:t>
            </a:r>
            <a:r>
              <a:rPr lang="en-US" dirty="0" err="1" smtClean="0"/>
              <a:t>Persectives</a:t>
            </a:r>
            <a:r>
              <a:rPr lang="en-US" dirty="0" smtClean="0"/>
              <a:t>:</a:t>
            </a:r>
            <a:endParaRPr lang="en-US" dirty="0"/>
          </a:p>
        </p:txBody>
      </p:sp>
      <p:sp>
        <p:nvSpPr>
          <p:cNvPr id="3" name="Subtitle 2"/>
          <p:cNvSpPr>
            <a:spLocks noGrp="1"/>
          </p:cNvSpPr>
          <p:nvPr>
            <p:ph type="subTitle" idx="1"/>
          </p:nvPr>
        </p:nvSpPr>
        <p:spPr>
          <a:xfrm>
            <a:off x="228600" y="1676400"/>
            <a:ext cx="8763000" cy="5029200"/>
          </a:xfrm>
        </p:spPr>
        <p:txBody>
          <a:bodyPr>
            <a:normAutofit lnSpcReduction="10000"/>
          </a:bodyPr>
          <a:lstStyle/>
          <a:p>
            <a:pPr algn="l"/>
            <a:r>
              <a:rPr lang="en-US" dirty="0" smtClean="0"/>
              <a:t>      From </a:t>
            </a:r>
            <a:r>
              <a:rPr lang="en-US" dirty="0" err="1" smtClean="0"/>
              <a:t>Balai’s</a:t>
            </a:r>
            <a:r>
              <a:rPr lang="en-US" dirty="0" smtClean="0"/>
              <a:t> Perspective</a:t>
            </a:r>
          </a:p>
          <a:p>
            <a:pPr algn="l"/>
            <a:r>
              <a:rPr lang="en-US" dirty="0" smtClean="0"/>
              <a:t>      From the Perspective of </a:t>
            </a:r>
            <a:r>
              <a:rPr lang="en-US" dirty="0" err="1" smtClean="0"/>
              <a:t>Balai’s</a:t>
            </a:r>
            <a:r>
              <a:rPr lang="en-US" dirty="0" smtClean="0"/>
              <a:t> Uncle</a:t>
            </a:r>
          </a:p>
          <a:p>
            <a:pPr algn="l"/>
            <a:endParaRPr lang="en-US" dirty="0" smtClean="0"/>
          </a:p>
          <a:p>
            <a:pPr algn="l"/>
            <a:endParaRPr lang="en-US" dirty="0" smtClean="0"/>
          </a:p>
          <a:p>
            <a:pPr algn="l"/>
            <a:endParaRPr lang="en-US" dirty="0" smtClean="0"/>
          </a:p>
          <a:p>
            <a:pPr algn="l"/>
            <a:endParaRPr lang="en-US" dirty="0" smtClean="0"/>
          </a:p>
          <a:p>
            <a:pPr algn="l"/>
            <a:endParaRPr lang="en-US" sz="2000" dirty="0" smtClean="0"/>
          </a:p>
          <a:p>
            <a:pPr algn="l"/>
            <a:r>
              <a:rPr lang="en-US" sz="2000" dirty="0" smtClean="0">
                <a:solidFill>
                  <a:schemeClr val="accent2">
                    <a:lumMod val="40000"/>
                    <a:lumOff val="60000"/>
                  </a:schemeClr>
                </a:solidFill>
              </a:rPr>
              <a:t>He considers nature as a                                  To him nature is only a material</a:t>
            </a:r>
          </a:p>
          <a:p>
            <a:pPr algn="l"/>
            <a:r>
              <a:rPr lang="en-US" sz="2000" dirty="0" smtClean="0">
                <a:solidFill>
                  <a:schemeClr val="accent2">
                    <a:lumMod val="40000"/>
                    <a:lumOff val="60000"/>
                  </a:schemeClr>
                </a:solidFill>
              </a:rPr>
              <a:t>living entity. He gets pleasure                          substance, an object of</a:t>
            </a:r>
          </a:p>
          <a:p>
            <a:pPr algn="l"/>
            <a:r>
              <a:rPr lang="en-US" sz="2000" dirty="0" smtClean="0">
                <a:solidFill>
                  <a:schemeClr val="accent2">
                    <a:lumMod val="40000"/>
                    <a:lumOff val="60000"/>
                  </a:schemeClr>
                </a:solidFill>
              </a:rPr>
              <a:t>from it. Nature configures                                beautification. He is at war with</a:t>
            </a:r>
          </a:p>
          <a:p>
            <a:pPr algn="l"/>
            <a:r>
              <a:rPr lang="en-US" sz="2000" dirty="0" smtClean="0">
                <a:solidFill>
                  <a:schemeClr val="accent2">
                    <a:lumMod val="40000"/>
                    <a:lumOff val="60000"/>
                  </a:schemeClr>
                </a:solidFill>
              </a:rPr>
              <a:t>his child psyche. He feels                                  the silk-cotton tree.</a:t>
            </a:r>
          </a:p>
          <a:p>
            <a:pPr algn="l"/>
            <a:r>
              <a:rPr lang="en-US" sz="2000" dirty="0" smtClean="0">
                <a:solidFill>
                  <a:schemeClr val="accent2">
                    <a:lumMod val="40000"/>
                    <a:lumOff val="60000"/>
                  </a:schemeClr>
                </a:solidFill>
              </a:rPr>
              <a:t>at one with nature. </a:t>
            </a:r>
          </a:p>
          <a:p>
            <a:pPr algn="l"/>
            <a:endParaRPr lang="en-US" dirty="0"/>
          </a:p>
        </p:txBody>
      </p:sp>
      <p:sp>
        <p:nvSpPr>
          <p:cNvPr id="4" name="Oval 3"/>
          <p:cNvSpPr/>
          <p:nvPr/>
        </p:nvSpPr>
        <p:spPr>
          <a:xfrm>
            <a:off x="381000" y="1828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381000" y="2286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1981200" y="4038600"/>
            <a:ext cx="13716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err="1" smtClean="0"/>
              <a:t>Balai</a:t>
            </a:r>
            <a:endParaRPr lang="en-US" sz="3200" dirty="0"/>
          </a:p>
        </p:txBody>
      </p:sp>
      <p:sp>
        <p:nvSpPr>
          <p:cNvPr id="8" name="Rectangle 7"/>
          <p:cNvSpPr/>
          <p:nvPr/>
        </p:nvSpPr>
        <p:spPr>
          <a:xfrm>
            <a:off x="3429000" y="2971800"/>
            <a:ext cx="16002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Nature</a:t>
            </a:r>
            <a:endParaRPr lang="en-US" sz="3200" dirty="0"/>
          </a:p>
        </p:txBody>
      </p:sp>
      <p:sp>
        <p:nvSpPr>
          <p:cNvPr id="9" name="Rectangle 8"/>
          <p:cNvSpPr/>
          <p:nvPr/>
        </p:nvSpPr>
        <p:spPr>
          <a:xfrm>
            <a:off x="5029200" y="4038600"/>
            <a:ext cx="1447800" cy="609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smtClean="0"/>
              <a:t>Uncle</a:t>
            </a:r>
            <a:endParaRPr lang="en-US" sz="3200" dirty="0"/>
          </a:p>
        </p:txBody>
      </p:sp>
      <p:sp>
        <p:nvSpPr>
          <p:cNvPr id="12" name="Diagonal Stripe 11"/>
          <p:cNvSpPr/>
          <p:nvPr/>
        </p:nvSpPr>
        <p:spPr>
          <a:xfrm>
            <a:off x="2895600" y="3581400"/>
            <a:ext cx="685800" cy="533400"/>
          </a:xfrm>
          <a:prstGeom prst="diagStripe">
            <a:avLst>
              <a:gd name="adj" fmla="val 4769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Diagonal Stripe 13"/>
          <p:cNvSpPr/>
          <p:nvPr/>
        </p:nvSpPr>
        <p:spPr>
          <a:xfrm rot="5400000">
            <a:off x="4876800" y="3505200"/>
            <a:ext cx="533400" cy="685800"/>
          </a:xfrm>
          <a:prstGeom prst="diagStrip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990600"/>
          </a:xfrm>
        </p:spPr>
        <p:txBody>
          <a:bodyPr>
            <a:normAutofit/>
          </a:bodyPr>
          <a:lstStyle/>
          <a:p>
            <a:pPr algn="ctr"/>
            <a:r>
              <a:rPr lang="en-US" dirty="0" smtClean="0"/>
              <a:t>Emerson on Nature:</a:t>
            </a:r>
            <a:endParaRPr lang="en-US" dirty="0"/>
          </a:p>
        </p:txBody>
      </p:sp>
      <p:sp>
        <p:nvSpPr>
          <p:cNvPr id="3" name="Subtitle 2"/>
          <p:cNvSpPr>
            <a:spLocks noGrp="1"/>
          </p:cNvSpPr>
          <p:nvPr>
            <p:ph type="subTitle" idx="1"/>
          </p:nvPr>
        </p:nvSpPr>
        <p:spPr>
          <a:xfrm>
            <a:off x="533400" y="1752600"/>
            <a:ext cx="7854696" cy="4724400"/>
          </a:xfrm>
        </p:spPr>
        <p:txBody>
          <a:bodyPr/>
          <a:lstStyle/>
          <a:p>
            <a:pPr algn="l"/>
            <a:r>
              <a:rPr lang="en-US" dirty="0" smtClean="0"/>
              <a:t>“ </a:t>
            </a:r>
            <a:r>
              <a:rPr lang="en-US" sz="3600" dirty="0" smtClean="0">
                <a:solidFill>
                  <a:schemeClr val="accent6">
                    <a:lumMod val="40000"/>
                    <a:lumOff val="60000"/>
                  </a:schemeClr>
                </a:solidFill>
              </a:rPr>
              <a:t>The greatest delight which the fields and woods minister, is the suggestion of an occult relation between man and the vegetable. I am not alone and unacknowledged. They nod to me, and I to them.”</a:t>
            </a:r>
          </a:p>
          <a:p>
            <a:pPr algn="l"/>
            <a:r>
              <a:rPr lang="en-US" dirty="0" smtClean="0"/>
              <a:t>					--</a:t>
            </a:r>
            <a:r>
              <a:rPr lang="en-US" sz="3600" dirty="0" smtClean="0">
                <a:solidFill>
                  <a:schemeClr val="accent1">
                    <a:lumMod val="60000"/>
                    <a:lumOff val="40000"/>
                  </a:schemeClr>
                </a:solidFill>
              </a:rPr>
              <a:t> ‘ </a:t>
            </a:r>
            <a:r>
              <a:rPr lang="en-US" sz="4000" dirty="0" smtClean="0">
                <a:solidFill>
                  <a:schemeClr val="accent1">
                    <a:lumMod val="60000"/>
                    <a:lumOff val="40000"/>
                  </a:schemeClr>
                </a:solidFill>
              </a:rPr>
              <a:t>Nature’</a:t>
            </a:r>
            <a:endParaRPr lang="en-US" sz="4000" dirty="0">
              <a:solidFill>
                <a:schemeClr val="accent1">
                  <a:lumMod val="60000"/>
                  <a:lumOff val="40000"/>
                </a:schemeClr>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218</TotalTime>
  <Words>686</Words>
  <Application>Microsoft Office PowerPoint</Application>
  <PresentationFormat>On-screen Show (4:3)</PresentationFormat>
  <Paragraphs>65</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Silence and the Self: Presentation of Dilemma and Reciprocity in Human- Nature Relationship in Tagore’s Balai and Subha</vt:lpstr>
      <vt:lpstr>Introduction: </vt:lpstr>
      <vt:lpstr>Ouestions Before Analyzing the Texts:</vt:lpstr>
      <vt:lpstr>What Makes Balai and Subha Come Nigh to Nature:</vt:lpstr>
      <vt:lpstr>What Makes Balai and Subha Come Nigh to Nature:</vt:lpstr>
      <vt:lpstr>Analyzing the Text: Balai</vt:lpstr>
      <vt:lpstr>Analyzing the Text: Balai</vt:lpstr>
      <vt:lpstr>Two Diverging Persectives:</vt:lpstr>
      <vt:lpstr>Emerson on Nature:</vt:lpstr>
      <vt:lpstr>Analyzing the Text: Subha</vt:lpstr>
      <vt:lpstr>Analyzing the Text: Subha</vt:lpstr>
      <vt:lpstr>Conclusion:</vt:lpstr>
      <vt:lpstr>Acknowledgement: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Silence and the Self: Presentation of Dilemma and Reciprocity in Human- Nature Relationship in Tagore’s Balai and Subha</dc:title>
  <dc:creator>said</dc:creator>
  <cp:lastModifiedBy>SAHID</cp:lastModifiedBy>
  <cp:revision>35</cp:revision>
  <dcterms:created xsi:type="dcterms:W3CDTF">2017-04-03T17:12:02Z</dcterms:created>
  <dcterms:modified xsi:type="dcterms:W3CDTF">2022-06-29T04:54:34Z</dcterms:modified>
</cp:coreProperties>
</file>